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Black"/>
      <p:bold r:id="rId61"/>
      <p:boldItalic r:id="rId62"/>
    </p:embeddedFont>
    <p:embeddedFont>
      <p:font typeface="Roboto Thin"/>
      <p:regular r:id="rId63"/>
      <p:bold r:id="rId64"/>
      <p:italic r:id="rId65"/>
      <p:boldItalic r:id="rId66"/>
    </p:embeddedFont>
    <p:embeddedFont>
      <p:font typeface="Roboto"/>
      <p:regular r:id="rId67"/>
      <p:bold r:id="rId68"/>
      <p:italic r:id="rId69"/>
      <p:boldItalic r:id="rId70"/>
    </p:embeddedFont>
    <p:embeddedFont>
      <p:font typeface="Didact Gothic"/>
      <p:regular r:id="rId71"/>
    </p:embeddedFont>
    <p:embeddedFont>
      <p:font typeface="Roboto Light"/>
      <p:regular r:id="rId72"/>
      <p:bold r:id="rId73"/>
      <p:italic r:id="rId74"/>
      <p:boldItalic r:id="rId75"/>
    </p:embeddedFont>
    <p:embeddedFont>
      <p:font typeface="Bree Serif"/>
      <p:regular r:id="rId76"/>
    </p:embeddedFont>
    <p:embeddedFont>
      <p:font typeface="Roboto Mono Regular"/>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8AEA67D-9150-4A63-960C-FC43645E5A75}">
  <a:tblStyle styleId="{58AEA67D-9150-4A63-960C-FC43645E5A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7907948-0EF1-48F7-A6F0-533405E57520}"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MonoRegular-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26.xml"/><Relationship Id="rId75" Type="http://schemas.openxmlformats.org/officeDocument/2006/relationships/font" Target="fonts/RobotoLight-boldItalic.fntdata"/><Relationship Id="rId30" Type="http://schemas.openxmlformats.org/officeDocument/2006/relationships/slide" Target="slides/slide25.xml"/><Relationship Id="rId74" Type="http://schemas.openxmlformats.org/officeDocument/2006/relationships/font" Target="fonts/RobotoLight-italic.fntdata"/><Relationship Id="rId33" Type="http://schemas.openxmlformats.org/officeDocument/2006/relationships/slide" Target="slides/slide28.xml"/><Relationship Id="rId77" Type="http://schemas.openxmlformats.org/officeDocument/2006/relationships/font" Target="fonts/RobotoMonoRegular-regular.fntdata"/><Relationship Id="rId32" Type="http://schemas.openxmlformats.org/officeDocument/2006/relationships/slide" Target="slides/slide27.xml"/><Relationship Id="rId76" Type="http://schemas.openxmlformats.org/officeDocument/2006/relationships/font" Target="fonts/BreeSerif-regular.fntdata"/><Relationship Id="rId35" Type="http://schemas.openxmlformats.org/officeDocument/2006/relationships/slide" Target="slides/slide30.xml"/><Relationship Id="rId79" Type="http://schemas.openxmlformats.org/officeDocument/2006/relationships/font" Target="fonts/RobotoMonoRegular-italic.fntdata"/><Relationship Id="rId34" Type="http://schemas.openxmlformats.org/officeDocument/2006/relationships/slide" Target="slides/slide29.xml"/><Relationship Id="rId78" Type="http://schemas.openxmlformats.org/officeDocument/2006/relationships/font" Target="fonts/RobotoMonoRegular-bold.fntdata"/><Relationship Id="rId71" Type="http://schemas.openxmlformats.org/officeDocument/2006/relationships/font" Target="fonts/DidactGothic-regular.fntdata"/><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lack-boldItalic.fntdata"/><Relationship Id="rId61" Type="http://schemas.openxmlformats.org/officeDocument/2006/relationships/font" Target="fonts/RobotoBlack-bold.fntdata"/><Relationship Id="rId20" Type="http://schemas.openxmlformats.org/officeDocument/2006/relationships/slide" Target="slides/slide15.xml"/><Relationship Id="rId64" Type="http://schemas.openxmlformats.org/officeDocument/2006/relationships/font" Target="fonts/RobotoThin-bold.fntdata"/><Relationship Id="rId63" Type="http://schemas.openxmlformats.org/officeDocument/2006/relationships/font" Target="fonts/RobotoThin-regular.fntdata"/><Relationship Id="rId22" Type="http://schemas.openxmlformats.org/officeDocument/2006/relationships/slide" Target="slides/slide17.xml"/><Relationship Id="rId66" Type="http://schemas.openxmlformats.org/officeDocument/2006/relationships/font" Target="fonts/RobotoThin-boldItalic.fntdata"/><Relationship Id="rId21" Type="http://schemas.openxmlformats.org/officeDocument/2006/relationships/slide" Target="slides/slide16.xml"/><Relationship Id="rId65" Type="http://schemas.openxmlformats.org/officeDocument/2006/relationships/font" Target="fonts/RobotoThin-italic.fntdata"/><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8a6be6796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8a6be6796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5300f79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5300f791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8a6be6796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8a6be6796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8a6be6796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a6be6796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8a6be679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8a6be679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8ab614846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8ab614846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892810097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892810097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8a6be6796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8a6be6796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8a6be6796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8a6be67967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8a6be6796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a6be6796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8a6be6796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8a6be6796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8ab614846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8ab614846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892810097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92810097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89281009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89281009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89281009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9281009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8ab61484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8ab61484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8ab6148460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ab6148460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8ab614846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8ab614846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8a5918644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a5918644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8ab6148460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8ab6148460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8ab6148460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ab6148460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8ab6148460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8ab6148460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8a5918644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a5918644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8ab6148460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ab6148460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858a160f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858a160f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8ab6148460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ab6148460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8a591864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a591864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8a591864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8a5918644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8a591864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8a591864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8a5918644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8a5918644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8a5918644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8a5918644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8a5918644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8a5918644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8a5918644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8a5918644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8a5918644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8a5918644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a591864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a591864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8ab614846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8ab614846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8a5918644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8a5918644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8afcc923b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8afcc923b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8ab614846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8ab614846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820b6c4f0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820b6c4f0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20b6c4f00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20b6c4f0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96f569b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96f569b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TITLE_1_1_2_1_1_1">
    <p:bg>
      <p:bgPr>
        <a:solidFill>
          <a:srgbClr val="48FFD5"/>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document/d/1Yt06bPy0CZMujmVCYVbW3ooxv9_RCuSj5R6twKpssMw/ed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docs.google.com/forms/d/1QSLOwK9HN8-zCpnsB8VZistRHD78rwHY2s8owkFD92o/edit" TargetMode="External"/><Relationship Id="rId4" Type="http://schemas.openxmlformats.org/officeDocument/2006/relationships/image" Target="../media/image6.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docs.google.com/forms/d/e/1FAIpQLSeZvsbPCy_dTJkyntyt9q5lqrvxNpBddQfSL7zM8cl5XPrwHQ/viewform?usp=sf_link" TargetMode="External"/><Relationship Id="rId4" Type="http://schemas.openxmlformats.org/officeDocument/2006/relationships/image" Target="../media/image5.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forms.gle/NqpckuySAuarYpzN7" TargetMode="External"/><Relationship Id="rId4" Type="http://schemas.openxmlformats.org/officeDocument/2006/relationships/image" Target="../media/image7.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drive.google.com/file/d/1TVuPdNOStWfJqXnckY8eJ27WaG3IDghU/view?usp=sharing"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drive.google.com/file/d/1qx9anOxwwJbPR5As5CqXp9rQ3mqy5xWB/view?usp=sharing"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docs.google.com/document/d/1ZSqVkwzpA0vYnsfRe8-GbIwIgiSMok39/edit?dls=true"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hyperlink" Target="https://drive.google.com/file/d/1ZSqVkwzpA0vYnsfRe8-GbIwIgiSMok39/view?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drive.google.com/file/d/1NAESLxquDiPlY0y5zKqdDVzV5gBhw9Ez/view?usp=sharing" TargetMode="External"/><Relationship Id="rId4" Type="http://schemas.openxmlformats.org/officeDocument/2006/relationships/hyperlink" Target="https://app.creately.com/diagram/6chaKO8bFuG/edit" TargetMode="External"/><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hyperlink" Target="https://docs.google.com/document/d/1cWDmPOE_5gCrcqqMlleJmk5KmbnDTKp1Oyp0UMTun7A/edi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s://github.com/Vanessa624Bejarano/Security.git" TargetMode="External"/><Relationship Id="rId4" Type="http://schemas.openxmlformats.org/officeDocument/2006/relationships/image" Target="../media/image15.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hyperlink" Target="https://github.com/Vanessa624Bejarano/Security.git" TargetMode="External"/><Relationship Id="rId5"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hyperlink" Target="https://github.com/Vanessa624Bejarano/Security.git" TargetMode="External"/><Relationship Id="rId5"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hyperlink" Target="https://github.com/Vanessa624Bejarano/Security.git" TargetMode="External"/><Relationship Id="rId5"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s://docs.google.com/forms/d/e/1FAIpQLSckSve58yXv7VJ_hosH1pgUo7UmNXJ785pZUCtcqWwZyHkK0A/viewform" TargetMode="External"/><Relationship Id="rId4" Type="http://schemas.openxmlformats.org/officeDocument/2006/relationships/hyperlink" Target="https://docs.google.com/forms/d/18gqs-uagUBtlLqNr7xeqdqq3CCiH4lUvkU7f3WFebj0/prefill" TargetMode="External"/><Relationship Id="rId9" Type="http://schemas.openxmlformats.org/officeDocument/2006/relationships/hyperlink" Target="https://drive.google.com/file/d/1NAESLxquDiPlY0y5zKqdDVzV5gBhw9Ez/view?usp=sharing" TargetMode="External"/><Relationship Id="rId5" Type="http://schemas.openxmlformats.org/officeDocument/2006/relationships/hyperlink" Target="https://forms.gle/NqpckuySAuarYpzN7" TargetMode="External"/><Relationship Id="rId6" Type="http://schemas.openxmlformats.org/officeDocument/2006/relationships/hyperlink" Target="https://app.diagrams.net/" TargetMode="External"/><Relationship Id="rId7" Type="http://schemas.openxmlformats.org/officeDocument/2006/relationships/hyperlink" Target="https://drive.google.com/file/d/1HY_Q3Ka1tfrSGrI9GsHAB2dO0zuEs5jS/view?usp=sharing" TargetMode="External"/><Relationship Id="rId8" Type="http://schemas.openxmlformats.org/officeDocument/2006/relationships/hyperlink" Target="https://docs.google.com/document/d/1ieNyfzRX8yN1l42BcPfzHza-0D8v6CdSEtI2jYD_EUc/edit?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mailto:alejogarcia31@gmail.com" TargetMode="External"/><Relationship Id="rId4" Type="http://schemas.openxmlformats.org/officeDocument/2006/relationships/hyperlink" Target="mailto:valerojuan1998@gmail.com" TargetMode="External"/><Relationship Id="rId5" Type="http://schemas.openxmlformats.org/officeDocument/2006/relationships/hyperlink" Target="mailto:vanessa624bejarano@gmai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2720098" y="2136127"/>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3867706" y="3617626"/>
            <a:ext cx="24" cy="24"/>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18"/>
          <p:cNvPicPr preferRelativeResize="0"/>
          <p:nvPr/>
        </p:nvPicPr>
        <p:blipFill rotWithShape="1">
          <a:blip r:embed="rId3">
            <a:alphaModFix/>
          </a:blip>
          <a:srcRect b="2284" l="4415" r="3782" t="2928"/>
          <a:stretch/>
        </p:blipFill>
        <p:spPr>
          <a:xfrm>
            <a:off x="4581425" y="444600"/>
            <a:ext cx="4407339" cy="3787800"/>
          </a:xfrm>
          <a:prstGeom prst="rect">
            <a:avLst/>
          </a:prstGeom>
          <a:noFill/>
          <a:ln>
            <a:noFill/>
          </a:ln>
        </p:spPr>
      </p:pic>
      <p:sp>
        <p:nvSpPr>
          <p:cNvPr id="205" name="Google Shape;205;p18"/>
          <p:cNvSpPr txBox="1"/>
          <p:nvPr/>
        </p:nvSpPr>
        <p:spPr>
          <a:xfrm>
            <a:off x="4903475" y="3960025"/>
            <a:ext cx="3972300" cy="102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BFBFB"/>
                </a:solidFill>
                <a:latin typeface="Roboto Light"/>
                <a:ea typeface="Roboto Light"/>
                <a:cs typeface="Roboto Light"/>
                <a:sym typeface="Roboto Light"/>
              </a:rPr>
              <a:t>ADSI</a:t>
            </a:r>
            <a:endParaRPr>
              <a:solidFill>
                <a:srgbClr val="FBFBFB"/>
              </a:solidFill>
              <a:latin typeface="Roboto Light"/>
              <a:ea typeface="Roboto Light"/>
              <a:cs typeface="Roboto Light"/>
              <a:sym typeface="Roboto Light"/>
            </a:endParaRPr>
          </a:p>
          <a:p>
            <a:pPr indent="0" lvl="0" marL="0" rtl="0" algn="l">
              <a:spcBef>
                <a:spcPts val="0"/>
              </a:spcBef>
              <a:spcAft>
                <a:spcPts val="0"/>
              </a:spcAft>
              <a:buNone/>
            </a:pPr>
            <a:r>
              <a:rPr lang="es">
                <a:solidFill>
                  <a:srgbClr val="FBFBFB"/>
                </a:solidFill>
                <a:latin typeface="Roboto Light"/>
                <a:ea typeface="Roboto Light"/>
                <a:cs typeface="Roboto Light"/>
                <a:sym typeface="Roboto Light"/>
              </a:rPr>
              <a:t>Integrantes: </a:t>
            </a:r>
            <a:r>
              <a:rPr lang="es">
                <a:solidFill>
                  <a:srgbClr val="48FFD5"/>
                </a:solidFill>
                <a:latin typeface="Roboto Light"/>
                <a:ea typeface="Roboto Light"/>
                <a:cs typeface="Roboto Light"/>
                <a:sym typeface="Roboto Light"/>
              </a:rPr>
              <a:t>Vanessa Bejarano</a:t>
            </a:r>
            <a:r>
              <a:rPr lang="es">
                <a:latin typeface="Roboto Light"/>
                <a:ea typeface="Roboto Light"/>
                <a:cs typeface="Roboto Light"/>
                <a:sym typeface="Roboto Light"/>
              </a:rPr>
              <a:t>  </a:t>
            </a:r>
            <a:r>
              <a:rPr lang="es">
                <a:solidFill>
                  <a:srgbClr val="FBFBFB"/>
                </a:solidFill>
                <a:latin typeface="Roboto Light"/>
                <a:ea typeface="Roboto Light"/>
                <a:cs typeface="Roboto Light"/>
                <a:sym typeface="Roboto Light"/>
              </a:rPr>
              <a:t>-</a:t>
            </a:r>
            <a:r>
              <a:rPr lang="es">
                <a:latin typeface="Roboto Light"/>
                <a:ea typeface="Roboto Light"/>
                <a:cs typeface="Roboto Light"/>
                <a:sym typeface="Roboto Light"/>
              </a:rPr>
              <a:t> </a:t>
            </a:r>
            <a:r>
              <a:rPr lang="es">
                <a:solidFill>
                  <a:srgbClr val="48FFD5"/>
                </a:solidFill>
                <a:latin typeface="Roboto Light"/>
                <a:ea typeface="Roboto Light"/>
                <a:cs typeface="Roboto Light"/>
                <a:sym typeface="Roboto Light"/>
              </a:rPr>
              <a:t>Alejandro Ballen</a:t>
            </a:r>
            <a:endParaRPr>
              <a:solidFill>
                <a:srgbClr val="48FFD5"/>
              </a:solidFill>
              <a:latin typeface="Roboto Light"/>
              <a:ea typeface="Roboto Light"/>
              <a:cs typeface="Roboto Light"/>
              <a:sym typeface="Roboto Light"/>
            </a:endParaRPr>
          </a:p>
          <a:p>
            <a:pPr indent="0" lvl="0" marL="0" rtl="0" algn="l">
              <a:spcBef>
                <a:spcPts val="0"/>
              </a:spcBef>
              <a:spcAft>
                <a:spcPts val="0"/>
              </a:spcAft>
              <a:buNone/>
            </a:pPr>
            <a:r>
              <a:rPr lang="es">
                <a:latin typeface="Roboto Light"/>
                <a:ea typeface="Roboto Light"/>
                <a:cs typeface="Roboto Light"/>
                <a:sym typeface="Roboto Light"/>
              </a:rPr>
              <a:t>                      </a:t>
            </a:r>
            <a:r>
              <a:rPr lang="es">
                <a:solidFill>
                  <a:srgbClr val="FBFBFB"/>
                </a:solidFill>
                <a:latin typeface="Roboto Light"/>
                <a:ea typeface="Roboto Light"/>
                <a:cs typeface="Roboto Light"/>
                <a:sym typeface="Roboto Light"/>
              </a:rPr>
              <a:t>		</a:t>
            </a:r>
            <a:r>
              <a:rPr lang="es">
                <a:solidFill>
                  <a:srgbClr val="48FFD5"/>
                </a:solidFill>
                <a:latin typeface="Roboto Light"/>
                <a:ea typeface="Roboto Light"/>
                <a:cs typeface="Roboto Light"/>
                <a:sym typeface="Roboto Light"/>
              </a:rPr>
              <a:t>Juan Valero</a:t>
            </a:r>
            <a:endParaRPr>
              <a:solidFill>
                <a:srgbClr val="48FFD5"/>
              </a:solidFill>
              <a:latin typeface="Roboto Light"/>
              <a:ea typeface="Roboto Light"/>
              <a:cs typeface="Roboto Light"/>
              <a:sym typeface="Roboto Light"/>
            </a:endParaRPr>
          </a:p>
          <a:p>
            <a:pPr indent="0" lvl="0" marL="0" rtl="0" algn="ctr">
              <a:spcBef>
                <a:spcPts val="0"/>
              </a:spcBef>
              <a:spcAft>
                <a:spcPts val="0"/>
              </a:spcAft>
              <a:buNone/>
            </a:pPr>
            <a:r>
              <a:rPr lang="es">
                <a:solidFill>
                  <a:srgbClr val="48FFD5"/>
                </a:solidFill>
                <a:latin typeface="Roboto Light"/>
                <a:ea typeface="Roboto Light"/>
                <a:cs typeface="Roboto Light"/>
                <a:sym typeface="Roboto Light"/>
              </a:rPr>
              <a:t>Ficha: </a:t>
            </a:r>
            <a:r>
              <a:rPr lang="es">
                <a:solidFill>
                  <a:srgbClr val="FBFBFB"/>
                </a:solidFill>
                <a:latin typeface="Roboto Light"/>
                <a:ea typeface="Roboto Light"/>
                <a:cs typeface="Roboto Light"/>
                <a:sym typeface="Roboto Light"/>
              </a:rPr>
              <a:t>2067454</a:t>
            </a:r>
            <a:endParaRPr>
              <a:solidFill>
                <a:srgbClr val="FBFBFB"/>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LEVANTAMIENTO DE INFORMACIÓN</a:t>
            </a:r>
            <a:endParaRPr/>
          </a:p>
        </p:txBody>
      </p:sp>
      <p:sp>
        <p:nvSpPr>
          <p:cNvPr id="513" name="Google Shape;513;p27"/>
          <p:cNvSpPr/>
          <p:nvPr/>
        </p:nvSpPr>
        <p:spPr>
          <a:xfrm>
            <a:off x="2440338" y="4435521"/>
            <a:ext cx="158525" cy="127117"/>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2482042" y="4465706"/>
            <a:ext cx="75123" cy="66748"/>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2519438" y="4454215"/>
            <a:ext cx="15" cy="44865"/>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2519438" y="4454215"/>
            <a:ext cx="15" cy="44865"/>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517" name="Google Shape;517;p27"/>
          <p:cNvSpPr/>
          <p:nvPr/>
        </p:nvSpPr>
        <p:spPr>
          <a:xfrm>
            <a:off x="1537074" y="3625707"/>
            <a:ext cx="982611" cy="795148"/>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1394509" y="3241401"/>
            <a:ext cx="1404779" cy="957077"/>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2034857" y="3348086"/>
            <a:ext cx="1428384" cy="658109"/>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1215442" y="2995782"/>
            <a:ext cx="613178" cy="394711"/>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2519746" y="4072367"/>
            <a:ext cx="1207044" cy="211997"/>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1912207" y="4190255"/>
            <a:ext cx="18418" cy="16432"/>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2489252" y="4190255"/>
            <a:ext cx="18404" cy="16432"/>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2510410" y="4284878"/>
            <a:ext cx="18404" cy="16432"/>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2489252" y="3997972"/>
            <a:ext cx="18404" cy="16432"/>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2769180" y="3997972"/>
            <a:ext cx="18404" cy="16432"/>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2046654" y="3816356"/>
            <a:ext cx="18418" cy="16419"/>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527564" y="3617497"/>
            <a:ext cx="18726" cy="16432"/>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1819464" y="2987847"/>
            <a:ext cx="18404" cy="16432"/>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1206254" y="3224995"/>
            <a:ext cx="18404" cy="16419"/>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2790178" y="3233205"/>
            <a:ext cx="18404" cy="16419"/>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3454134" y="3341249"/>
            <a:ext cx="18418" cy="16419"/>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3717362" y="4070732"/>
            <a:ext cx="18404" cy="16419"/>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3310030" y="4275056"/>
            <a:ext cx="18418" cy="16419"/>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317548" y="3143763"/>
            <a:ext cx="166482" cy="14825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317841" y="2994959"/>
            <a:ext cx="166496" cy="148543"/>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3484335" y="2995233"/>
            <a:ext cx="166789" cy="148817"/>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3484335" y="3144038"/>
            <a:ext cx="166189" cy="148530"/>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1839701" y="2626524"/>
            <a:ext cx="413904" cy="102593"/>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2232335" y="2715110"/>
            <a:ext cx="39225" cy="35047"/>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3062443" y="2851907"/>
            <a:ext cx="413904" cy="102593"/>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3048109" y="2946735"/>
            <a:ext cx="39488" cy="35113"/>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1732377" y="2773681"/>
            <a:ext cx="192549" cy="171786"/>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1738825" y="2788453"/>
            <a:ext cx="179669" cy="142281"/>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1828652" y="2802950"/>
            <a:ext cx="34360" cy="74683"/>
          </a:xfrm>
          <a:custGeom>
            <a:rect b="b" l="l" r="r" t="t"/>
            <a:pathLst>
              <a:path extrusionOk="0" fill="none" h="5713" w="2345">
                <a:moveTo>
                  <a:pt x="1" y="0"/>
                </a:moveTo>
                <a:lnTo>
                  <a:pt x="1" y="4332"/>
                </a:lnTo>
                <a:lnTo>
                  <a:pt x="2344" y="5713"/>
                </a:lnTo>
              </a:path>
            </a:pathLst>
          </a:custGeom>
          <a:solidFill>
            <a:srgbClr val="48FFD5"/>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2556233" y="2845893"/>
            <a:ext cx="172929" cy="114894"/>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2251467" y="3868868"/>
            <a:ext cx="172621" cy="114894"/>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1932297" y="3581665"/>
            <a:ext cx="247114" cy="191486"/>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639473" y="3926308"/>
            <a:ext cx="169559" cy="100122"/>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3639473" y="3926308"/>
            <a:ext cx="169866" cy="80984"/>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1123153" y="3107108"/>
            <a:ext cx="202673" cy="73311"/>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1123153" y="3090702"/>
            <a:ext cx="141660" cy="89717"/>
          </a:xfrm>
          <a:custGeom>
            <a:rect b="b" l="l" r="r" t="t"/>
            <a:pathLst>
              <a:path extrusionOk="0" h="6863" w="9668">
                <a:moveTo>
                  <a:pt x="6926" y="0"/>
                </a:moveTo>
                <a:lnTo>
                  <a:pt x="1" y="6863"/>
                </a:lnTo>
                <a:lnTo>
                  <a:pt x="1" y="6863"/>
                </a:lnTo>
                <a:lnTo>
                  <a:pt x="9667" y="816"/>
                </a:lnTo>
                <a:lnTo>
                  <a:pt x="6926"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655271" y="3489212"/>
            <a:ext cx="142569" cy="143954"/>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2629516" y="3514656"/>
            <a:ext cx="75123" cy="6702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2613881" y="3588777"/>
            <a:ext cx="106084" cy="94932"/>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2574331" y="3184784"/>
            <a:ext cx="6139" cy="8223"/>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2575855" y="3171385"/>
            <a:ext cx="5846" cy="7948"/>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2577085" y="3157986"/>
            <a:ext cx="5539" cy="7674"/>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2565128" y="3224891"/>
            <a:ext cx="7370" cy="8327"/>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2569114" y="3211322"/>
            <a:ext cx="6755" cy="8759"/>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2572176" y="3198197"/>
            <a:ext cx="6462" cy="821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549800" y="3263010"/>
            <a:ext cx="8293" cy="8497"/>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2555618" y="3250435"/>
            <a:ext cx="7678" cy="8497"/>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2560527" y="3237035"/>
            <a:ext cx="7678" cy="9033"/>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2528333" y="3298842"/>
            <a:ext cx="8909" cy="9046"/>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2536612" y="3287600"/>
            <a:ext cx="8601" cy="9072"/>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2543353" y="3275325"/>
            <a:ext cx="8601" cy="9033"/>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2501971" y="3332491"/>
            <a:ext cx="9202" cy="8497"/>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2511159" y="3321549"/>
            <a:ext cx="9524" cy="8772"/>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2520361" y="3310856"/>
            <a:ext cx="8909" cy="8523"/>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2470085" y="3361760"/>
            <a:ext cx="9817" cy="8759"/>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2481427" y="3352975"/>
            <a:ext cx="9509" cy="8523"/>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2491538" y="3342609"/>
            <a:ext cx="9832" cy="8772"/>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2434213" y="3387473"/>
            <a:ext cx="9509" cy="7935"/>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2446478" y="3378989"/>
            <a:ext cx="9817" cy="8497"/>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2458435" y="3371054"/>
            <a:ext cx="9509" cy="8223"/>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2394648" y="3407984"/>
            <a:ext cx="10140" cy="7674"/>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2408144" y="3401422"/>
            <a:ext cx="9832" cy="7948"/>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2421640" y="3394585"/>
            <a:ext cx="9817" cy="7935"/>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2352651" y="3423305"/>
            <a:ext cx="9817" cy="6850"/>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2366747" y="3419148"/>
            <a:ext cx="9524" cy="6902"/>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2380859" y="3413723"/>
            <a:ext cx="9524" cy="7399"/>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2308191" y="3433698"/>
            <a:ext cx="9216" cy="5752"/>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2322904" y="3430417"/>
            <a:ext cx="9832" cy="6301"/>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2337938" y="3427410"/>
            <a:ext cx="9202" cy="6575"/>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2262809" y="3438077"/>
            <a:ext cx="8909" cy="4379"/>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2278137" y="3436979"/>
            <a:ext cx="8909" cy="5203"/>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2293171" y="3435606"/>
            <a:ext cx="9202" cy="5490"/>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2217134" y="3435606"/>
            <a:ext cx="8894" cy="5490"/>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2232154" y="3436979"/>
            <a:ext cx="9216" cy="5203"/>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2247482" y="3437803"/>
            <a:ext cx="8909" cy="4654"/>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2171752" y="3427410"/>
            <a:ext cx="9216" cy="6575"/>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2186772" y="3430966"/>
            <a:ext cx="9832" cy="6026"/>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2201806" y="3433698"/>
            <a:ext cx="9202" cy="5752"/>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2128523" y="3413448"/>
            <a:ext cx="9817" cy="712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2142928" y="3418926"/>
            <a:ext cx="9524" cy="6850"/>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2157347" y="3423305"/>
            <a:ext cx="10125" cy="6850"/>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2088050" y="3394585"/>
            <a:ext cx="9817" cy="7935"/>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2101238" y="3401971"/>
            <a:ext cx="9817" cy="7660"/>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2114720" y="3407984"/>
            <a:ext cx="10140" cy="7674"/>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2050947" y="3370780"/>
            <a:ext cx="9524" cy="8223"/>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2062904" y="3379264"/>
            <a:ext cx="9832" cy="8497"/>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2074862" y="3387199"/>
            <a:ext cx="9832" cy="7948"/>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2017830" y="3342609"/>
            <a:ext cx="9832" cy="8772"/>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2028263" y="3352727"/>
            <a:ext cx="9509" cy="8497"/>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2039298" y="3361760"/>
            <a:ext cx="9832" cy="8759"/>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1989929" y="3310607"/>
            <a:ext cx="8997" cy="8497"/>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1998824" y="3321549"/>
            <a:ext cx="9524" cy="8772"/>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2008334" y="3332216"/>
            <a:ext cx="9202" cy="8497"/>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1967246" y="3275325"/>
            <a:ext cx="8601" cy="9033"/>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1974294" y="3287364"/>
            <a:ext cx="8909" cy="8759"/>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1981958" y="3299391"/>
            <a:ext cx="8909" cy="8772"/>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1950995" y="3237846"/>
            <a:ext cx="7678" cy="8772"/>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1955596" y="3250435"/>
            <a:ext cx="7986" cy="8497"/>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1961413" y="3263010"/>
            <a:ext cx="8293" cy="8497"/>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1940576" y="3198197"/>
            <a:ext cx="6755" cy="821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1943639" y="3211322"/>
            <a:ext cx="6755" cy="8759"/>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1946701" y="3224721"/>
            <a:ext cx="7370" cy="8223"/>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1937191" y="3157711"/>
            <a:ext cx="5231" cy="7948"/>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1937499" y="3171385"/>
            <a:ext cx="5846" cy="7948"/>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1938730" y="3184784"/>
            <a:ext cx="6154" cy="7948"/>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1938730" y="2868862"/>
            <a:ext cx="641384" cy="286131"/>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1924017" y="3147593"/>
            <a:ext cx="31591" cy="27910"/>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2247174" y="3425763"/>
            <a:ext cx="31283" cy="28184"/>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2562989" y="3147593"/>
            <a:ext cx="31283" cy="27910"/>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1993007" y="2920838"/>
            <a:ext cx="539593" cy="48168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2696970" y="3065081"/>
            <a:ext cx="202043" cy="17872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2706774" y="3073094"/>
            <a:ext cx="114685" cy="92396"/>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1434982" y="3479922"/>
            <a:ext cx="209707" cy="116528"/>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1453065" y="3495505"/>
            <a:ext cx="62859" cy="21360"/>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1453065" y="3527780"/>
            <a:ext cx="62859" cy="5281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1531256" y="3498524"/>
            <a:ext cx="98421" cy="13"/>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1531256" y="3510002"/>
            <a:ext cx="98421" cy="13"/>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1531256" y="3521218"/>
            <a:ext cx="98421" cy="13"/>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1531256" y="3532434"/>
            <a:ext cx="98421" cy="13"/>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1531256" y="3543650"/>
            <a:ext cx="98421" cy="13"/>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1531256" y="3554867"/>
            <a:ext cx="98421" cy="13"/>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1531256" y="3566357"/>
            <a:ext cx="98421" cy="13"/>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1531256" y="3577574"/>
            <a:ext cx="98421" cy="13"/>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1538920" y="3431776"/>
            <a:ext cx="3077" cy="4667"/>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1538920" y="3439711"/>
            <a:ext cx="3077" cy="4667"/>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1538920" y="3447372"/>
            <a:ext cx="3077" cy="4392"/>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1538920" y="3409082"/>
            <a:ext cx="3077" cy="4379"/>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1538920" y="3416468"/>
            <a:ext cx="3077" cy="4379"/>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1538920" y="3424116"/>
            <a:ext cx="3077" cy="4392"/>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1538920" y="3385826"/>
            <a:ext cx="3077" cy="4392"/>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1538920" y="3393212"/>
            <a:ext cx="3077" cy="4392"/>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1538920" y="3401147"/>
            <a:ext cx="3077" cy="4392"/>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1538920" y="3362583"/>
            <a:ext cx="3077" cy="4379"/>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1538920" y="3370231"/>
            <a:ext cx="3077" cy="4667"/>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1538920" y="3377891"/>
            <a:ext cx="3077" cy="4392"/>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1538920" y="3339327"/>
            <a:ext cx="3077" cy="4392"/>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1538920" y="3347262"/>
            <a:ext cx="3077" cy="4392"/>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1538920" y="3354648"/>
            <a:ext cx="3077" cy="4392"/>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1538920" y="3316359"/>
            <a:ext cx="3077" cy="4379"/>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1538920" y="3324007"/>
            <a:ext cx="3077" cy="4392"/>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1538920" y="3331667"/>
            <a:ext cx="3077" cy="4392"/>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1537997" y="3293103"/>
            <a:ext cx="3385" cy="4392"/>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1538920" y="3301038"/>
            <a:ext cx="2462" cy="4118"/>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1538920" y="3308424"/>
            <a:ext cx="3077" cy="4654"/>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1535843" y="3269860"/>
            <a:ext cx="3399" cy="4928"/>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1537074" y="3277782"/>
            <a:ext cx="3385" cy="4392"/>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1537689" y="3285168"/>
            <a:ext cx="3077" cy="4667"/>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1529718" y="3247428"/>
            <a:ext cx="4000" cy="4654"/>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1531857" y="3254814"/>
            <a:ext cx="4000" cy="4928"/>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1534319" y="3262474"/>
            <a:ext cx="3385" cy="4379"/>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1520823" y="3225544"/>
            <a:ext cx="4616" cy="4667"/>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1523886" y="3232656"/>
            <a:ext cx="4616" cy="4667"/>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1526963" y="3239767"/>
            <a:ext cx="4308" cy="4941"/>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1508558" y="3205034"/>
            <a:ext cx="4923" cy="4654"/>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1512851" y="3211871"/>
            <a:ext cx="4923" cy="4654"/>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1517145" y="3218159"/>
            <a:ext cx="4616" cy="5203"/>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1493538" y="3185883"/>
            <a:ext cx="5539" cy="4667"/>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1499062" y="3191896"/>
            <a:ext cx="4909" cy="4941"/>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1503957" y="3198197"/>
            <a:ext cx="4923" cy="4928"/>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1476364" y="3168378"/>
            <a:ext cx="5539" cy="4667"/>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1482504" y="3174117"/>
            <a:ext cx="5216" cy="4941"/>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1488321" y="3179595"/>
            <a:ext cx="5231" cy="5203"/>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1456743" y="3153332"/>
            <a:ext cx="5539" cy="4667"/>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1463483" y="3157986"/>
            <a:ext cx="5539" cy="4928"/>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1469931" y="3163176"/>
            <a:ext cx="5832" cy="4941"/>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1435275" y="3140756"/>
            <a:ext cx="5539" cy="4379"/>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1442646" y="3144848"/>
            <a:ext cx="5832" cy="4118"/>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1450002" y="3148953"/>
            <a:ext cx="5216" cy="4392"/>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1411976" y="3130351"/>
            <a:ext cx="5846" cy="4118"/>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1419948" y="3133370"/>
            <a:ext cx="5539" cy="410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1427611" y="3136926"/>
            <a:ext cx="5846" cy="410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1387446" y="3122978"/>
            <a:ext cx="5539" cy="3569"/>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1396033" y="3124886"/>
            <a:ext cx="5231" cy="4118"/>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1404004" y="3127618"/>
            <a:ext cx="5231" cy="3843"/>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1362315" y="3118324"/>
            <a:ext cx="5216" cy="3294"/>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1370902" y="3119422"/>
            <a:ext cx="5216" cy="3569"/>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1379167" y="3121056"/>
            <a:ext cx="5231" cy="3569"/>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1336554" y="3116677"/>
            <a:ext cx="4923" cy="2758"/>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1345449" y="3116951"/>
            <a:ext cx="4923" cy="2745"/>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1353420" y="3117775"/>
            <a:ext cx="5231" cy="2745"/>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3475349" y="3174070"/>
            <a:ext cx="26745" cy="23894"/>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3439703" y="3124798"/>
            <a:ext cx="98036" cy="17512"/>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3461082" y="3151048"/>
            <a:ext cx="55279" cy="10371"/>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3461082" y="3151048"/>
            <a:ext cx="55279" cy="10371"/>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3416535" y="3097788"/>
            <a:ext cx="142583" cy="25452"/>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3439703" y="3124798"/>
            <a:ext cx="98036" cy="17512"/>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3725021" y="3679866"/>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3725021" y="3671656"/>
            <a:ext cx="3077" cy="4392"/>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3725021" y="3663460"/>
            <a:ext cx="3077" cy="4379"/>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3725021" y="3704481"/>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3725021" y="3696272"/>
            <a:ext cx="3077" cy="4392"/>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3725021" y="3688075"/>
            <a:ext cx="3077" cy="4379"/>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3725021" y="3729371"/>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3725021" y="3721162"/>
            <a:ext cx="3077" cy="4392"/>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3725021" y="3712965"/>
            <a:ext cx="3077" cy="4392"/>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3725021" y="3753987"/>
            <a:ext cx="3077" cy="4392"/>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3725021" y="3745790"/>
            <a:ext cx="3077" cy="4379"/>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3725021" y="3737581"/>
            <a:ext cx="3077" cy="4392"/>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3725021" y="3778602"/>
            <a:ext cx="3077" cy="4392"/>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3725021" y="3770406"/>
            <a:ext cx="3077" cy="4379"/>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3725021" y="3762196"/>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3725021" y="3803231"/>
            <a:ext cx="3077" cy="4379"/>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3725021" y="3795021"/>
            <a:ext cx="3077" cy="4392"/>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3725021" y="3786812"/>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3725021" y="3828121"/>
            <a:ext cx="3077" cy="4654"/>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3725021" y="3819911"/>
            <a:ext cx="3077" cy="4392"/>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3725021" y="3811702"/>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3725021" y="3852736"/>
            <a:ext cx="3077" cy="4392"/>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3725021" y="3844527"/>
            <a:ext cx="3077" cy="4392"/>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3725021" y="3836317"/>
            <a:ext cx="3077" cy="4667"/>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7"/>
          <p:cNvSpPr/>
          <p:nvPr/>
        </p:nvSpPr>
        <p:spPr>
          <a:xfrm>
            <a:off x="3725021" y="3877352"/>
            <a:ext cx="3077" cy="4667"/>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3725021" y="3869142"/>
            <a:ext cx="3077" cy="4667"/>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3725021" y="3860933"/>
            <a:ext cx="3077" cy="4392"/>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3000516" y="3988128"/>
            <a:ext cx="87080" cy="298432"/>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2871433" y="3493596"/>
            <a:ext cx="344920" cy="452701"/>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2894424" y="3514107"/>
            <a:ext cx="298926" cy="411666"/>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7"/>
          <p:cNvSpPr/>
          <p:nvPr/>
        </p:nvSpPr>
        <p:spPr>
          <a:xfrm>
            <a:off x="2937037" y="3630002"/>
            <a:ext cx="206043" cy="3294"/>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2937037" y="3596163"/>
            <a:ext cx="206043" cy="3294"/>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2937037" y="3662278"/>
            <a:ext cx="206043" cy="3569"/>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2937037" y="3728929"/>
            <a:ext cx="206043" cy="3569"/>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2937037" y="3763569"/>
            <a:ext cx="206043" cy="3569"/>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2937037" y="3796158"/>
            <a:ext cx="206043" cy="3569"/>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rgbClr val="48FFD5"/>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3307114" y="4164280"/>
            <a:ext cx="66845" cy="89455"/>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3319379" y="4217616"/>
            <a:ext cx="41408" cy="36119"/>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3292402" y="4153887"/>
            <a:ext cx="18096" cy="15870"/>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3337169" y="4137743"/>
            <a:ext cx="6139" cy="20524"/>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3369670" y="4153887"/>
            <a:ext cx="18404" cy="15870"/>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2404773" y="4530022"/>
            <a:ext cx="300464" cy="462322"/>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2540598" y="4933152"/>
            <a:ext cx="195010" cy="7660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2525270" y="4882548"/>
            <a:ext cx="294032" cy="254116"/>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2540598" y="4933152"/>
            <a:ext cx="289739" cy="210350"/>
          </a:xfrm>
          <a:custGeom>
            <a:rect b="b" l="l" r="r" t="t"/>
            <a:pathLst>
              <a:path extrusionOk="0" h="16091" w="19774">
                <a:moveTo>
                  <a:pt x="13329" y="1"/>
                </a:moveTo>
                <a:lnTo>
                  <a:pt x="1" y="5859"/>
                </a:lnTo>
                <a:lnTo>
                  <a:pt x="3746" y="16091"/>
                </a:lnTo>
                <a:lnTo>
                  <a:pt x="19773" y="16091"/>
                </a:lnTo>
                <a:lnTo>
                  <a:pt x="133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3592189" y="5044360"/>
            <a:ext cx="17495" cy="15609"/>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2201939" y="3130327"/>
            <a:ext cx="114679" cy="94065"/>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750" name="Google Shape;750;p27"/>
          <p:cNvSpPr txBox="1"/>
          <p:nvPr>
            <p:ph idx="4294967295" type="ctrTitle"/>
          </p:nvPr>
        </p:nvSpPr>
        <p:spPr>
          <a:xfrm>
            <a:off x="4052398" y="2696237"/>
            <a:ext cx="641400" cy="1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751" name="Google Shape;751;p27"/>
          <p:cNvSpPr txBox="1"/>
          <p:nvPr>
            <p:ph idx="4294967295" type="ctrTitle"/>
          </p:nvPr>
        </p:nvSpPr>
        <p:spPr>
          <a:xfrm>
            <a:off x="0" y="4317537"/>
            <a:ext cx="414000" cy="12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752" name="Google Shape;752;p27"/>
          <p:cNvSpPr txBox="1"/>
          <p:nvPr>
            <p:ph idx="4294967295" type="ctrTitle"/>
          </p:nvPr>
        </p:nvSpPr>
        <p:spPr>
          <a:xfrm>
            <a:off x="4516062" y="4530025"/>
            <a:ext cx="463800" cy="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753" name="Google Shape;753;p27"/>
          <p:cNvCxnSpPr/>
          <p:nvPr/>
        </p:nvCxnSpPr>
        <p:spPr>
          <a:xfrm flipH="1">
            <a:off x="465832" y="4227514"/>
            <a:ext cx="1472400" cy="1821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754" name="Google Shape;754;p27"/>
          <p:cNvCxnSpPr/>
          <p:nvPr/>
        </p:nvCxnSpPr>
        <p:spPr>
          <a:xfrm flipH="1">
            <a:off x="3466000" y="2803618"/>
            <a:ext cx="621600" cy="5439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755" name="Google Shape;755;p27"/>
          <p:cNvCxnSpPr/>
          <p:nvPr/>
        </p:nvCxnSpPr>
        <p:spPr>
          <a:xfrm>
            <a:off x="3306900" y="4317535"/>
            <a:ext cx="1209300" cy="2745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756" name="Google Shape;756;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757" name="Google Shape;757;p27"/>
          <p:cNvSpPr txBox="1"/>
          <p:nvPr/>
        </p:nvSpPr>
        <p:spPr>
          <a:xfrm>
            <a:off x="4732150" y="1485250"/>
            <a:ext cx="3649800" cy="31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FBFBFB"/>
                </a:solidFill>
                <a:latin typeface="Roboto Light"/>
                <a:ea typeface="Roboto Light"/>
                <a:cs typeface="Roboto Light"/>
                <a:sym typeface="Roboto Light"/>
              </a:rPr>
              <a:t>Se </a:t>
            </a:r>
            <a:r>
              <a:rPr lang="es" sz="1600">
                <a:solidFill>
                  <a:srgbClr val="FBFBFB"/>
                </a:solidFill>
                <a:latin typeface="Roboto Light"/>
                <a:ea typeface="Roboto Light"/>
                <a:cs typeface="Roboto Light"/>
                <a:sym typeface="Roboto Light"/>
              </a:rPr>
              <a:t>realizó</a:t>
            </a:r>
            <a:r>
              <a:rPr lang="es" sz="1600">
                <a:solidFill>
                  <a:srgbClr val="FBFBFB"/>
                </a:solidFill>
                <a:latin typeface="Roboto Light"/>
                <a:ea typeface="Roboto Light"/>
                <a:cs typeface="Roboto Light"/>
                <a:sym typeface="Roboto Light"/>
              </a:rPr>
              <a:t> un levantamiento de </a:t>
            </a:r>
            <a:r>
              <a:rPr lang="es" sz="1600">
                <a:solidFill>
                  <a:srgbClr val="FBFBFB"/>
                </a:solidFill>
                <a:latin typeface="Roboto Light"/>
                <a:ea typeface="Roboto Light"/>
                <a:cs typeface="Roboto Light"/>
                <a:sym typeface="Roboto Light"/>
              </a:rPr>
              <a:t>información</a:t>
            </a:r>
            <a:r>
              <a:rPr b="1" lang="es" sz="1600">
                <a:solidFill>
                  <a:srgbClr val="FBFBFB"/>
                </a:solidFill>
                <a:latin typeface="Roboto"/>
                <a:ea typeface="Roboto"/>
                <a:cs typeface="Roboto"/>
                <a:sym typeface="Roboto"/>
              </a:rPr>
              <a:t> </a:t>
            </a:r>
            <a:r>
              <a:rPr lang="es" sz="1600">
                <a:solidFill>
                  <a:srgbClr val="FBFBFB"/>
                </a:solidFill>
                <a:latin typeface="Roboto Light"/>
                <a:ea typeface="Roboto Light"/>
                <a:cs typeface="Roboto Light"/>
                <a:sym typeface="Roboto Light"/>
              </a:rPr>
              <a:t>dentro de la institución a </a:t>
            </a:r>
            <a:r>
              <a:rPr b="1" lang="es" sz="1600">
                <a:solidFill>
                  <a:srgbClr val="FBFBFB"/>
                </a:solidFill>
                <a:latin typeface="Roboto"/>
                <a:ea typeface="Roboto"/>
                <a:cs typeface="Roboto"/>
                <a:sym typeface="Roboto"/>
              </a:rPr>
              <a:t>coordinadores y rectores, estudiantes 11°, personal de seguridad, administrativos y docentes,</a:t>
            </a:r>
            <a:r>
              <a:rPr lang="es" sz="1600">
                <a:solidFill>
                  <a:srgbClr val="FBFBFB"/>
                </a:solidFill>
                <a:latin typeface="Roboto Light"/>
                <a:ea typeface="Roboto Light"/>
                <a:cs typeface="Roboto Light"/>
                <a:sym typeface="Roboto Light"/>
              </a:rPr>
              <a:t> mediante encuestas con la modalidad de embudo, para tener una visión amplia de la </a:t>
            </a:r>
            <a:r>
              <a:rPr lang="es" sz="1600">
                <a:solidFill>
                  <a:srgbClr val="FBFBFB"/>
                </a:solidFill>
                <a:latin typeface="Roboto Light"/>
                <a:ea typeface="Roboto Light"/>
                <a:cs typeface="Roboto Light"/>
                <a:sym typeface="Roboto Light"/>
              </a:rPr>
              <a:t>información</a:t>
            </a:r>
            <a:r>
              <a:rPr lang="es" sz="1600">
                <a:solidFill>
                  <a:srgbClr val="FBFBFB"/>
                </a:solidFill>
                <a:latin typeface="Roboto Light"/>
                <a:ea typeface="Roboto Light"/>
                <a:cs typeface="Roboto Light"/>
                <a:sym typeface="Roboto Light"/>
              </a:rPr>
              <a:t> requerida para saber </a:t>
            </a:r>
            <a:r>
              <a:rPr lang="es" sz="1600">
                <a:solidFill>
                  <a:srgbClr val="FBFBFB"/>
                </a:solidFill>
                <a:latin typeface="Roboto Light"/>
                <a:ea typeface="Roboto Light"/>
                <a:cs typeface="Roboto Light"/>
                <a:sym typeface="Roboto Light"/>
              </a:rPr>
              <a:t>qué</a:t>
            </a:r>
            <a:r>
              <a:rPr lang="es" sz="1600">
                <a:solidFill>
                  <a:srgbClr val="FBFBFB"/>
                </a:solidFill>
                <a:latin typeface="Roboto Light"/>
                <a:ea typeface="Roboto Light"/>
                <a:cs typeface="Roboto Light"/>
                <a:sym typeface="Roboto Light"/>
              </a:rPr>
              <a:t> falencias  existen  y </a:t>
            </a:r>
            <a:r>
              <a:rPr lang="es" sz="1600">
                <a:solidFill>
                  <a:srgbClr val="FBFBFB"/>
                </a:solidFill>
                <a:latin typeface="Roboto Light"/>
                <a:ea typeface="Roboto Light"/>
                <a:cs typeface="Roboto Light"/>
                <a:sym typeface="Roboto Light"/>
              </a:rPr>
              <a:t>así</a:t>
            </a:r>
            <a:r>
              <a:rPr lang="es" sz="1600">
                <a:solidFill>
                  <a:srgbClr val="FBFBFB"/>
                </a:solidFill>
                <a:latin typeface="Roboto Light"/>
                <a:ea typeface="Roboto Light"/>
                <a:cs typeface="Roboto Light"/>
                <a:sym typeface="Roboto Light"/>
              </a:rPr>
              <a:t> tener resultados concretos para el desarrollo del sistema.</a:t>
            </a:r>
            <a:endParaRPr sz="1600">
              <a:solidFill>
                <a:srgbClr val="FBFBFB"/>
              </a:solidFill>
              <a:latin typeface="Roboto Light"/>
              <a:ea typeface="Roboto Light"/>
              <a:cs typeface="Roboto Light"/>
              <a:sym typeface="Roboto Light"/>
            </a:endParaRPr>
          </a:p>
        </p:txBody>
      </p:sp>
      <p:sp>
        <p:nvSpPr>
          <p:cNvPr id="758" name="Google Shape;758;p27"/>
          <p:cNvSpPr txBox="1"/>
          <p:nvPr/>
        </p:nvSpPr>
        <p:spPr>
          <a:xfrm>
            <a:off x="4920925" y="4642350"/>
            <a:ext cx="34095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u="sng">
                <a:solidFill>
                  <a:schemeClr val="hlink"/>
                </a:solidFill>
                <a:hlinkClick r:id="rId3"/>
              </a:rPr>
              <a:t>https://docs.google.com/document/d/1Yt06bPy0CZMujmVCYVbW3ooxv9_RCuSj5R6twKpssMw/edit</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28"/>
          <p:cNvSpPr txBox="1"/>
          <p:nvPr>
            <p:ph idx="2" type="ctrTitle"/>
          </p:nvPr>
        </p:nvSpPr>
        <p:spPr>
          <a:xfrm>
            <a:off x="142650" y="4431600"/>
            <a:ext cx="88587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Rectores y coordinadores.</a:t>
            </a:r>
            <a:endParaRPr>
              <a:solidFill>
                <a:srgbClr val="FFFFFF"/>
              </a:solidFill>
            </a:endParaRPr>
          </a:p>
          <a:p>
            <a:pPr indent="0" lvl="0" marL="0" rtl="0" algn="l">
              <a:spcBef>
                <a:spcPts val="0"/>
              </a:spcBef>
              <a:spcAft>
                <a:spcPts val="0"/>
              </a:spcAft>
              <a:buNone/>
            </a:pPr>
            <a:r>
              <a:rPr lang="es" sz="800">
                <a:latin typeface="Arial"/>
                <a:ea typeface="Arial"/>
                <a:cs typeface="Arial"/>
                <a:sym typeface="Arial"/>
              </a:rPr>
              <a:t>https://docs.google.com/forms/d/e/1FAIpQLSfh6kcOHyRB9etQQM67HWKRD3d-70WPOxHr55H4Qz12BELCnA/viewform?usp=sf_link</a:t>
            </a:r>
            <a:endParaRPr sz="800"/>
          </a:p>
        </p:txBody>
      </p:sp>
      <p:sp>
        <p:nvSpPr>
          <p:cNvPr id="764" name="Google Shape;764;p28"/>
          <p:cNvSpPr txBox="1"/>
          <p:nvPr>
            <p:ph idx="4" type="ctrTitle"/>
          </p:nvPr>
        </p:nvSpPr>
        <p:spPr>
          <a:xfrm>
            <a:off x="755550" y="356275"/>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Encuesta</a:t>
            </a:r>
            <a:endParaRPr/>
          </a:p>
        </p:txBody>
      </p:sp>
      <p:sp>
        <p:nvSpPr>
          <p:cNvPr id="765" name="Google Shape;765;p28"/>
          <p:cNvSpPr txBox="1"/>
          <p:nvPr/>
        </p:nvSpPr>
        <p:spPr>
          <a:xfrm>
            <a:off x="755550" y="1054500"/>
            <a:ext cx="4878000" cy="12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latin typeface="Roboto Light"/>
                <a:ea typeface="Roboto Light"/>
                <a:cs typeface="Roboto Light"/>
                <a:sym typeface="Roboto Light"/>
              </a:rPr>
              <a:t>Esta encuesta se realiza con el fin de reconocer los horarios que maneja la institución y algunos de los procesos que se realizan para el control de ingreso y salida del personal.</a:t>
            </a:r>
            <a:endParaRPr>
              <a:latin typeface="Roboto Light"/>
              <a:ea typeface="Roboto Light"/>
              <a:cs typeface="Roboto Light"/>
              <a:sym typeface="Roboto Light"/>
            </a:endParaRPr>
          </a:p>
        </p:txBody>
      </p:sp>
      <p:pic>
        <p:nvPicPr>
          <p:cNvPr id="766" name="Google Shape;766;p28"/>
          <p:cNvPicPr preferRelativeResize="0"/>
          <p:nvPr/>
        </p:nvPicPr>
        <p:blipFill>
          <a:blip r:embed="rId3">
            <a:alphaModFix/>
          </a:blip>
          <a:stretch>
            <a:fillRect/>
          </a:stretch>
        </p:blipFill>
        <p:spPr>
          <a:xfrm>
            <a:off x="1814400" y="2070400"/>
            <a:ext cx="2996575" cy="2143125"/>
          </a:xfrm>
          <a:prstGeom prst="rect">
            <a:avLst/>
          </a:prstGeom>
          <a:noFill/>
          <a:ln>
            <a:noFill/>
          </a:ln>
        </p:spPr>
      </p:pic>
      <p:pic>
        <p:nvPicPr>
          <p:cNvPr id="767" name="Google Shape;767;p28"/>
          <p:cNvPicPr preferRelativeResize="0"/>
          <p:nvPr/>
        </p:nvPicPr>
        <p:blipFill rotWithShape="1">
          <a:blip r:embed="rId4">
            <a:alphaModFix/>
          </a:blip>
          <a:srcRect b="3504" l="4159" r="3606" t="1771"/>
          <a:stretch/>
        </p:blipFill>
        <p:spPr>
          <a:xfrm>
            <a:off x="7757496" y="195275"/>
            <a:ext cx="1043379" cy="1157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29"/>
          <p:cNvSpPr txBox="1"/>
          <p:nvPr>
            <p:ph idx="4" type="ctrTitle"/>
          </p:nvPr>
        </p:nvSpPr>
        <p:spPr>
          <a:xfrm>
            <a:off x="984175" y="425225"/>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Encuestas</a:t>
            </a:r>
            <a:endParaRPr/>
          </a:p>
        </p:txBody>
      </p:sp>
      <p:sp>
        <p:nvSpPr>
          <p:cNvPr id="773" name="Google Shape;773;p29"/>
          <p:cNvSpPr txBox="1"/>
          <p:nvPr>
            <p:ph type="ctrTitle"/>
          </p:nvPr>
        </p:nvSpPr>
        <p:spPr>
          <a:xfrm>
            <a:off x="389625" y="4369700"/>
            <a:ext cx="5136300" cy="6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Administrativos y docentes</a:t>
            </a:r>
            <a:endParaRPr/>
          </a:p>
          <a:p>
            <a:pPr indent="0" lvl="0" marL="0" rtl="0" algn="l">
              <a:spcBef>
                <a:spcPts val="0"/>
              </a:spcBef>
              <a:spcAft>
                <a:spcPts val="0"/>
              </a:spcAft>
              <a:buNone/>
            </a:pPr>
            <a:r>
              <a:rPr b="1" lang="es" sz="800" u="sng">
                <a:solidFill>
                  <a:schemeClr val="hlink"/>
                </a:solidFill>
                <a:latin typeface="Arial"/>
                <a:ea typeface="Arial"/>
                <a:cs typeface="Arial"/>
                <a:sym typeface="Arial"/>
                <a:hlinkClick r:id="rId3"/>
              </a:rPr>
              <a:t>https://docs.google.com/forms/d/1QSLOwK9HN8-zCpnsB8VZistRHD78rwHY2s8owkFD92o/edit</a:t>
            </a:r>
            <a:r>
              <a:rPr lang="es" sz="800"/>
              <a:t> </a:t>
            </a:r>
            <a:endParaRPr sz="800"/>
          </a:p>
        </p:txBody>
      </p:sp>
      <p:sp>
        <p:nvSpPr>
          <p:cNvPr id="774" name="Google Shape;774;p29"/>
          <p:cNvSpPr txBox="1"/>
          <p:nvPr/>
        </p:nvSpPr>
        <p:spPr>
          <a:xfrm>
            <a:off x="1019000" y="1031825"/>
            <a:ext cx="5452200" cy="10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Esta encuesta nos ayuda a saber que sistema de seguridad se maneja actualmente en  la institución según el punto de vista de la docencia, la hora de llegada de estos y la hora de salida y el control que se tiene a la hora de ingresar.</a:t>
            </a:r>
            <a:endParaRPr>
              <a:solidFill>
                <a:srgbClr val="FFFFFF"/>
              </a:solidFill>
              <a:latin typeface="Roboto Light"/>
              <a:ea typeface="Roboto Light"/>
              <a:cs typeface="Roboto Light"/>
              <a:sym typeface="Roboto Light"/>
            </a:endParaRPr>
          </a:p>
        </p:txBody>
      </p:sp>
      <p:pic>
        <p:nvPicPr>
          <p:cNvPr id="775" name="Google Shape;775;p29"/>
          <p:cNvPicPr preferRelativeResize="0"/>
          <p:nvPr/>
        </p:nvPicPr>
        <p:blipFill>
          <a:blip r:embed="rId4">
            <a:alphaModFix/>
          </a:blip>
          <a:stretch>
            <a:fillRect/>
          </a:stretch>
        </p:blipFill>
        <p:spPr>
          <a:xfrm>
            <a:off x="2256925" y="2055725"/>
            <a:ext cx="2491525" cy="2189725"/>
          </a:xfrm>
          <a:prstGeom prst="rect">
            <a:avLst/>
          </a:prstGeom>
          <a:noFill/>
          <a:ln>
            <a:noFill/>
          </a:ln>
        </p:spPr>
      </p:pic>
      <p:pic>
        <p:nvPicPr>
          <p:cNvPr id="776" name="Google Shape;776;p29"/>
          <p:cNvPicPr preferRelativeResize="0"/>
          <p:nvPr/>
        </p:nvPicPr>
        <p:blipFill rotWithShape="1">
          <a:blip r:embed="rId5">
            <a:alphaModFix/>
          </a:blip>
          <a:srcRect b="3504" l="4159" r="3606" t="1771"/>
          <a:stretch/>
        </p:blipFill>
        <p:spPr>
          <a:xfrm>
            <a:off x="7774696" y="244100"/>
            <a:ext cx="1043379" cy="115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30"/>
          <p:cNvSpPr txBox="1"/>
          <p:nvPr>
            <p:ph idx="2" type="ctrTitle"/>
          </p:nvPr>
        </p:nvSpPr>
        <p:spPr>
          <a:xfrm>
            <a:off x="48250" y="4468325"/>
            <a:ext cx="6563400" cy="67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Estudiantes grado 11.</a:t>
            </a:r>
            <a:endParaRPr>
              <a:solidFill>
                <a:schemeClr val="lt1"/>
              </a:solidFill>
            </a:endParaRPr>
          </a:p>
          <a:p>
            <a:pPr indent="0" lvl="0" marL="0" rtl="0" algn="l">
              <a:spcBef>
                <a:spcPts val="0"/>
              </a:spcBef>
              <a:spcAft>
                <a:spcPts val="0"/>
              </a:spcAft>
              <a:buNone/>
            </a:pPr>
            <a:r>
              <a:rPr lang="es" sz="800" u="sng">
                <a:solidFill>
                  <a:schemeClr val="hlink"/>
                </a:solidFill>
                <a:latin typeface="Arial"/>
                <a:ea typeface="Arial"/>
                <a:cs typeface="Arial"/>
                <a:sym typeface="Arial"/>
                <a:hlinkClick r:id="rId3"/>
              </a:rPr>
              <a:t>https://docs.google.com/forms/d/e/1FAIpQLSeZvsbPCy_dTJkyntyt9q5lqrvxNpBddQfSL7zM8cl5XPrwHQ/viewform?usp=sf_link</a:t>
            </a:r>
            <a:endParaRPr sz="800"/>
          </a:p>
        </p:txBody>
      </p:sp>
      <p:sp>
        <p:nvSpPr>
          <p:cNvPr id="782" name="Google Shape;782;p30"/>
          <p:cNvSpPr txBox="1"/>
          <p:nvPr>
            <p:ph idx="4" type="ctrTitle"/>
          </p:nvPr>
        </p:nvSpPr>
        <p:spPr>
          <a:xfrm>
            <a:off x="655050" y="272825"/>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Encuesta</a:t>
            </a:r>
            <a:endParaRPr/>
          </a:p>
        </p:txBody>
      </p:sp>
      <p:sp>
        <p:nvSpPr>
          <p:cNvPr id="783" name="Google Shape;783;p30"/>
          <p:cNvSpPr txBox="1"/>
          <p:nvPr/>
        </p:nvSpPr>
        <p:spPr>
          <a:xfrm>
            <a:off x="751050" y="1100025"/>
            <a:ext cx="53787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Esta encuesta nos permite, conocer </a:t>
            </a:r>
            <a:r>
              <a:rPr lang="es">
                <a:solidFill>
                  <a:srgbClr val="FFFFFF"/>
                </a:solidFill>
                <a:latin typeface="Roboto Light"/>
                <a:ea typeface="Roboto Light"/>
                <a:cs typeface="Roboto Light"/>
                <a:sym typeface="Roboto Light"/>
              </a:rPr>
              <a:t>más</a:t>
            </a:r>
            <a:r>
              <a:rPr lang="es">
                <a:solidFill>
                  <a:srgbClr val="FFFFFF"/>
                </a:solidFill>
                <a:latin typeface="Roboto Light"/>
                <a:ea typeface="Roboto Light"/>
                <a:cs typeface="Roboto Light"/>
                <a:sym typeface="Roboto Light"/>
              </a:rPr>
              <a:t> sobre los estudiantes del grado 11 y la perspectiva que tienen acerca de el nuevo sistema de </a:t>
            </a:r>
            <a:r>
              <a:rPr lang="es">
                <a:solidFill>
                  <a:srgbClr val="FFFFFF"/>
                </a:solidFill>
                <a:latin typeface="Roboto Light"/>
                <a:ea typeface="Roboto Light"/>
                <a:cs typeface="Roboto Light"/>
                <a:sym typeface="Roboto Light"/>
              </a:rPr>
              <a:t>seguridad y que falencias consideran que se deben mejorar en el nuevo sistema en relación al actual.</a:t>
            </a:r>
            <a:endParaRPr>
              <a:solidFill>
                <a:srgbClr val="FFFFFF"/>
              </a:solidFill>
              <a:latin typeface="Roboto Light"/>
              <a:ea typeface="Roboto Light"/>
              <a:cs typeface="Roboto Light"/>
              <a:sym typeface="Roboto Light"/>
            </a:endParaRPr>
          </a:p>
        </p:txBody>
      </p:sp>
      <p:pic>
        <p:nvPicPr>
          <p:cNvPr id="784" name="Google Shape;784;p30"/>
          <p:cNvPicPr preferRelativeResize="0"/>
          <p:nvPr/>
        </p:nvPicPr>
        <p:blipFill>
          <a:blip r:embed="rId4">
            <a:alphaModFix/>
          </a:blip>
          <a:stretch>
            <a:fillRect/>
          </a:stretch>
        </p:blipFill>
        <p:spPr>
          <a:xfrm>
            <a:off x="2320650" y="2138150"/>
            <a:ext cx="2561074" cy="2138375"/>
          </a:xfrm>
          <a:prstGeom prst="rect">
            <a:avLst/>
          </a:prstGeom>
          <a:noFill/>
          <a:ln>
            <a:noFill/>
          </a:ln>
        </p:spPr>
      </p:pic>
      <p:pic>
        <p:nvPicPr>
          <p:cNvPr id="785" name="Google Shape;785;p30"/>
          <p:cNvPicPr preferRelativeResize="0"/>
          <p:nvPr/>
        </p:nvPicPr>
        <p:blipFill rotWithShape="1">
          <a:blip r:embed="rId5">
            <a:alphaModFix/>
          </a:blip>
          <a:srcRect b="3504" l="4159" r="3606" t="1771"/>
          <a:stretch/>
        </p:blipFill>
        <p:spPr>
          <a:xfrm>
            <a:off x="7793271" y="272825"/>
            <a:ext cx="1043379" cy="115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31"/>
          <p:cNvSpPr txBox="1"/>
          <p:nvPr>
            <p:ph idx="2" type="ctrTitle"/>
          </p:nvPr>
        </p:nvSpPr>
        <p:spPr>
          <a:xfrm>
            <a:off x="177200" y="4406000"/>
            <a:ext cx="5687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Personal de seguridad</a:t>
            </a:r>
            <a:endParaRPr>
              <a:solidFill>
                <a:srgbClr val="FFFFFF"/>
              </a:solidFill>
            </a:endParaRPr>
          </a:p>
          <a:p>
            <a:pPr indent="0" lvl="0" marL="0" rtl="0" algn="l">
              <a:spcBef>
                <a:spcPts val="0"/>
              </a:spcBef>
              <a:spcAft>
                <a:spcPts val="0"/>
              </a:spcAft>
              <a:buNone/>
            </a:pPr>
            <a:r>
              <a:rPr lang="es" sz="800" u="sng">
                <a:solidFill>
                  <a:schemeClr val="hlink"/>
                </a:solidFill>
                <a:latin typeface="Roboto"/>
                <a:ea typeface="Roboto"/>
                <a:cs typeface="Roboto"/>
                <a:sym typeface="Roboto"/>
                <a:hlinkClick r:id="rId3"/>
              </a:rPr>
              <a:t>https://forms.gle/NqpckuySAuarYpzN7</a:t>
            </a:r>
            <a:endParaRPr sz="800">
              <a:solidFill>
                <a:srgbClr val="AADDF6"/>
              </a:solidFill>
            </a:endParaRPr>
          </a:p>
        </p:txBody>
      </p:sp>
      <p:sp>
        <p:nvSpPr>
          <p:cNvPr id="791" name="Google Shape;791;p31"/>
          <p:cNvSpPr txBox="1"/>
          <p:nvPr>
            <p:ph idx="4" type="ctrTitle"/>
          </p:nvPr>
        </p:nvSpPr>
        <p:spPr>
          <a:xfrm>
            <a:off x="732825" y="272825"/>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Encuestas </a:t>
            </a:r>
            <a:endParaRPr/>
          </a:p>
        </p:txBody>
      </p:sp>
      <p:sp>
        <p:nvSpPr>
          <p:cNvPr id="792" name="Google Shape;792;p31"/>
          <p:cNvSpPr txBox="1"/>
          <p:nvPr/>
        </p:nvSpPr>
        <p:spPr>
          <a:xfrm>
            <a:off x="732825" y="963450"/>
            <a:ext cx="6364200" cy="11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Esta encuesta se realiza con el fin de adquirir información sobre las personas que están a cargo de la seguridad los estudios y habilidades que tienen en lo que se desempeñan y la adaptación que pueden tener en el nuevo sistema de seguridad.</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793" name="Google Shape;793;p31"/>
          <p:cNvPicPr preferRelativeResize="0"/>
          <p:nvPr/>
        </p:nvPicPr>
        <p:blipFill>
          <a:blip r:embed="rId4">
            <a:alphaModFix/>
          </a:blip>
          <a:stretch>
            <a:fillRect/>
          </a:stretch>
        </p:blipFill>
        <p:spPr>
          <a:xfrm>
            <a:off x="2108325" y="1977300"/>
            <a:ext cx="2567525" cy="2567525"/>
          </a:xfrm>
          <a:prstGeom prst="rect">
            <a:avLst/>
          </a:prstGeom>
          <a:noFill/>
          <a:ln>
            <a:noFill/>
          </a:ln>
        </p:spPr>
      </p:pic>
      <p:pic>
        <p:nvPicPr>
          <p:cNvPr id="794" name="Google Shape;794;p31"/>
          <p:cNvPicPr preferRelativeResize="0"/>
          <p:nvPr/>
        </p:nvPicPr>
        <p:blipFill rotWithShape="1">
          <a:blip r:embed="rId5">
            <a:alphaModFix/>
          </a:blip>
          <a:srcRect b="3504" l="4159" r="3606" t="1771"/>
          <a:stretch/>
        </p:blipFill>
        <p:spPr>
          <a:xfrm>
            <a:off x="7900596" y="272825"/>
            <a:ext cx="1043379" cy="1157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32"/>
          <p:cNvSpPr txBox="1"/>
          <p:nvPr>
            <p:ph idx="4" type="ctrTitle"/>
          </p:nvPr>
        </p:nvSpPr>
        <p:spPr>
          <a:xfrm>
            <a:off x="94050" y="644550"/>
            <a:ext cx="5968500" cy="606600"/>
          </a:xfrm>
          <a:prstGeom prst="rect">
            <a:avLst/>
          </a:prstGeom>
        </p:spPr>
        <p:txBody>
          <a:bodyPr anchorCtr="0" anchor="b" bIns="91425" lIns="91425" spcFirstLastPara="1" rIns="91425" wrap="square" tIns="91425">
            <a:noAutofit/>
          </a:bodyPr>
          <a:lstStyle/>
          <a:p>
            <a:pPr indent="0" lvl="0" marL="3200400" rtl="0" algn="ctr">
              <a:spcBef>
                <a:spcPts val="0"/>
              </a:spcBef>
              <a:spcAft>
                <a:spcPts val="0"/>
              </a:spcAft>
              <a:buNone/>
            </a:pPr>
            <a:r>
              <a:rPr lang="es" sz="4300">
                <a:solidFill>
                  <a:srgbClr val="1EFFC1"/>
                </a:solidFill>
              </a:rPr>
              <a:t>BPMN</a:t>
            </a:r>
            <a:endParaRPr sz="4300">
              <a:solidFill>
                <a:srgbClr val="1EFFC1"/>
              </a:solidFill>
            </a:endParaRPr>
          </a:p>
        </p:txBody>
      </p:sp>
      <p:sp>
        <p:nvSpPr>
          <p:cNvPr id="800" name="Google Shape;800;p32"/>
          <p:cNvSpPr txBox="1"/>
          <p:nvPr/>
        </p:nvSpPr>
        <p:spPr>
          <a:xfrm>
            <a:off x="385100" y="1688275"/>
            <a:ext cx="8370900" cy="31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En el siguiente </a:t>
            </a:r>
            <a:r>
              <a:rPr lang="es">
                <a:solidFill>
                  <a:srgbClr val="FFFFFF"/>
                </a:solidFill>
                <a:latin typeface="Roboto Light"/>
                <a:ea typeface="Roboto Light"/>
                <a:cs typeface="Roboto Light"/>
                <a:sym typeface="Roboto Light"/>
              </a:rPr>
              <a:t>gráfico</a:t>
            </a:r>
            <a:r>
              <a:rPr lang="es">
                <a:solidFill>
                  <a:srgbClr val="FFFFFF"/>
                </a:solidFill>
                <a:latin typeface="Roboto Light"/>
                <a:ea typeface="Roboto Light"/>
                <a:cs typeface="Roboto Light"/>
                <a:sym typeface="Roboto Light"/>
              </a:rPr>
              <a:t> bpmn se encuentran, el proceso y subprocesos actuales del sistema de ingreso de los estudiantes en ambas jornadas de la institución Misael Pastrana Borrero, donde se muestran los principales roles que son: El rector,  </a:t>
            </a:r>
            <a:r>
              <a:rPr lang="es">
                <a:solidFill>
                  <a:srgbClr val="FFFFFF"/>
                </a:solidFill>
                <a:latin typeface="Roboto Light"/>
                <a:ea typeface="Roboto Light"/>
                <a:cs typeface="Roboto Light"/>
                <a:sym typeface="Roboto Light"/>
              </a:rPr>
              <a:t>coordinadores</a:t>
            </a:r>
            <a:r>
              <a:rPr lang="es">
                <a:solidFill>
                  <a:srgbClr val="FFFFFF"/>
                </a:solidFill>
                <a:latin typeface="Roboto Light"/>
                <a:ea typeface="Roboto Light"/>
                <a:cs typeface="Roboto Light"/>
                <a:sym typeface="Roboto Light"/>
              </a:rPr>
              <a:t>, docentes, estudiantes, personal de seguridad.</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latin typeface="Roboto Light"/>
                <a:ea typeface="Roboto Light"/>
                <a:cs typeface="Roboto Light"/>
                <a:sym typeface="Roboto Light"/>
              </a:rPr>
              <a:t>En este proceso actual se evidencia que en la entrada de la </a:t>
            </a:r>
            <a:r>
              <a:rPr lang="es">
                <a:solidFill>
                  <a:srgbClr val="FFFFFF"/>
                </a:solidFill>
                <a:latin typeface="Roboto Light"/>
                <a:ea typeface="Roboto Light"/>
                <a:cs typeface="Roboto Light"/>
                <a:sym typeface="Roboto Light"/>
              </a:rPr>
              <a:t>institución</a:t>
            </a:r>
            <a:r>
              <a:rPr lang="es">
                <a:solidFill>
                  <a:srgbClr val="FFFFFF"/>
                </a:solidFill>
                <a:latin typeface="Roboto Light"/>
                <a:ea typeface="Roboto Light"/>
                <a:cs typeface="Roboto Light"/>
                <a:sym typeface="Roboto Light"/>
              </a:rPr>
              <a:t> las persona que son parte de la comunidad educativa  no requieren de </a:t>
            </a:r>
            <a:r>
              <a:rPr lang="es">
                <a:solidFill>
                  <a:srgbClr val="FFFFFF"/>
                </a:solidFill>
                <a:latin typeface="Roboto Light"/>
                <a:ea typeface="Roboto Light"/>
                <a:cs typeface="Roboto Light"/>
                <a:sym typeface="Roboto Light"/>
              </a:rPr>
              <a:t>algún</a:t>
            </a:r>
            <a:r>
              <a:rPr lang="es">
                <a:solidFill>
                  <a:srgbClr val="FFFFFF"/>
                </a:solidFill>
                <a:latin typeface="Roboto Light"/>
                <a:ea typeface="Roboto Light"/>
                <a:cs typeface="Roboto Light"/>
                <a:sym typeface="Roboto Light"/>
              </a:rPr>
              <a:t> identificador </a:t>
            </a:r>
            <a:r>
              <a:rPr lang="es">
                <a:solidFill>
                  <a:srgbClr val="FFFFFF"/>
                </a:solidFill>
                <a:latin typeface="Roboto Light"/>
                <a:ea typeface="Roboto Light"/>
                <a:cs typeface="Roboto Light"/>
                <a:sym typeface="Roboto Light"/>
              </a:rPr>
              <a:t>más</a:t>
            </a:r>
            <a:r>
              <a:rPr lang="es">
                <a:solidFill>
                  <a:srgbClr val="FFFFFF"/>
                </a:solidFill>
                <a:latin typeface="Roboto Light"/>
                <a:ea typeface="Roboto Light"/>
                <a:cs typeface="Roboto Light"/>
                <a:sym typeface="Roboto Light"/>
              </a:rPr>
              <a:t> que el uniforme.</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latin typeface="Roboto Light"/>
                <a:ea typeface="Roboto Light"/>
                <a:cs typeface="Roboto Light"/>
                <a:sym typeface="Roboto Light"/>
              </a:rPr>
              <a:t>En la entrada se encuentra presentes dos vigilante y dos docentes donde se aseguran de que todo fluya con normalidad </a:t>
            </a:r>
            <a:r>
              <a:rPr lang="es">
                <a:solidFill>
                  <a:srgbClr val="FFFFFF"/>
                </a:solidFill>
                <a:latin typeface="Roboto Light"/>
                <a:ea typeface="Roboto Light"/>
                <a:cs typeface="Roboto Light"/>
                <a:sym typeface="Roboto Light"/>
              </a:rPr>
              <a:t>según</a:t>
            </a:r>
            <a:r>
              <a:rPr lang="es">
                <a:solidFill>
                  <a:srgbClr val="FFFFFF"/>
                </a:solidFill>
                <a:latin typeface="Roboto Light"/>
                <a:ea typeface="Roboto Light"/>
                <a:cs typeface="Roboto Light"/>
                <a:sym typeface="Roboto Light"/>
              </a:rPr>
              <a:t> el manual de convivencia del colegio.</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pic>
        <p:nvPicPr>
          <p:cNvPr id="801" name="Google Shape;801;p32"/>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sp>
        <p:nvSpPr>
          <p:cNvPr id="802" name="Google Shape;802;p32"/>
          <p:cNvSpPr/>
          <p:nvPr/>
        </p:nvSpPr>
        <p:spPr>
          <a:xfrm>
            <a:off x="6969500" y="3554451"/>
            <a:ext cx="2413247" cy="2102107"/>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803" name="Google Shape;803;p32"/>
          <p:cNvSpPr/>
          <p:nvPr/>
        </p:nvSpPr>
        <p:spPr>
          <a:xfrm>
            <a:off x="95162" y="3956554"/>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33"/>
          <p:cNvSpPr txBox="1"/>
          <p:nvPr/>
        </p:nvSpPr>
        <p:spPr>
          <a:xfrm>
            <a:off x="1085950" y="4785200"/>
            <a:ext cx="68448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hlinkClick r:id="rId3"/>
              </a:rPr>
              <a:t>https://drive.google.com/file/d/1TVuPdNOStWfJqXnckY8eJ27WaG3IDghU/view?usp=sharing</a:t>
            </a:r>
            <a:endParaRPr sz="1200">
              <a:solidFill>
                <a:srgbClr val="48FFD5"/>
              </a:solidFill>
            </a:endParaRPr>
          </a:p>
        </p:txBody>
      </p:sp>
      <p:pic>
        <p:nvPicPr>
          <p:cNvPr id="809" name="Google Shape;809;p33"/>
          <p:cNvPicPr preferRelativeResize="0"/>
          <p:nvPr/>
        </p:nvPicPr>
        <p:blipFill>
          <a:blip r:embed="rId4">
            <a:alphaModFix/>
          </a:blip>
          <a:stretch>
            <a:fillRect/>
          </a:stretch>
        </p:blipFill>
        <p:spPr>
          <a:xfrm>
            <a:off x="294850" y="159525"/>
            <a:ext cx="8308299" cy="4479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34"/>
          <p:cNvSpPr txBox="1"/>
          <p:nvPr>
            <p:ph idx="4" type="ctrTitle"/>
          </p:nvPr>
        </p:nvSpPr>
        <p:spPr>
          <a:xfrm>
            <a:off x="94050" y="873150"/>
            <a:ext cx="5968500" cy="606600"/>
          </a:xfrm>
          <a:prstGeom prst="rect">
            <a:avLst/>
          </a:prstGeom>
        </p:spPr>
        <p:txBody>
          <a:bodyPr anchorCtr="0" anchor="b" bIns="91425" lIns="91425" spcFirstLastPara="1" rIns="91425" wrap="square" tIns="91425">
            <a:noAutofit/>
          </a:bodyPr>
          <a:lstStyle/>
          <a:p>
            <a:pPr indent="0" lvl="0" marL="3200400" rtl="0" algn="ctr">
              <a:spcBef>
                <a:spcPts val="0"/>
              </a:spcBef>
              <a:spcAft>
                <a:spcPts val="0"/>
              </a:spcAft>
              <a:buNone/>
            </a:pPr>
            <a:r>
              <a:rPr lang="es" sz="4300">
                <a:solidFill>
                  <a:srgbClr val="1EFFC1"/>
                </a:solidFill>
              </a:rPr>
              <a:t>BPMN Propuesto</a:t>
            </a:r>
            <a:endParaRPr sz="4300">
              <a:solidFill>
                <a:srgbClr val="1EFFC1"/>
              </a:solidFill>
            </a:endParaRPr>
          </a:p>
        </p:txBody>
      </p:sp>
      <p:sp>
        <p:nvSpPr>
          <p:cNvPr id="815" name="Google Shape;815;p34"/>
          <p:cNvSpPr txBox="1"/>
          <p:nvPr/>
        </p:nvSpPr>
        <p:spPr>
          <a:xfrm>
            <a:off x="385100" y="1688275"/>
            <a:ext cx="8370900" cy="31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Roboto Light"/>
                <a:ea typeface="Roboto Light"/>
                <a:cs typeface="Roboto Light"/>
                <a:sym typeface="Roboto Light"/>
              </a:rPr>
              <a:t>En el siguiente gráfico bpmn se encuentra el proceso y subprocesos propuestos del sistema de ingreso de los estudiantes en ambas jornadas de la institución Misael Pastrana Borrero.</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latin typeface="Roboto Light"/>
                <a:ea typeface="Roboto Light"/>
                <a:cs typeface="Roboto Light"/>
                <a:sym typeface="Roboto Light"/>
              </a:rPr>
              <a:t>En este proceso propuesto se evidencia que en la entrada de la institución las persona que son parte de la comunidad educativa  requieren realizar una validación a la hora del ingreso (Biometrico, Tarjeta magnetica) para </a:t>
            </a:r>
            <a:r>
              <a:rPr lang="es">
                <a:solidFill>
                  <a:srgbClr val="FFFFFF"/>
                </a:solidFill>
                <a:latin typeface="Roboto Light"/>
                <a:ea typeface="Roboto Light"/>
                <a:cs typeface="Roboto Light"/>
                <a:sym typeface="Roboto Light"/>
              </a:rPr>
              <a:t>identificarse</a:t>
            </a:r>
            <a:r>
              <a:rPr lang="es">
                <a:solidFill>
                  <a:srgbClr val="FFFFFF"/>
                </a:solidFill>
                <a:latin typeface="Roboto Light"/>
                <a:ea typeface="Roboto Light"/>
                <a:cs typeface="Roboto Light"/>
                <a:sym typeface="Roboto Light"/>
              </a:rPr>
              <a:t> y ingresar a la institución.</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s">
                <a:solidFill>
                  <a:srgbClr val="FFFFFF"/>
                </a:solidFill>
                <a:latin typeface="Roboto Light"/>
                <a:ea typeface="Roboto Light"/>
                <a:cs typeface="Roboto Light"/>
                <a:sym typeface="Roboto Light"/>
              </a:rPr>
              <a:t>En la entrada se encuentran presentes dos vigilante que supervisan el correcto uso del sistema.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pic>
        <p:nvPicPr>
          <p:cNvPr id="816" name="Google Shape;816;p34"/>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sp>
        <p:nvSpPr>
          <p:cNvPr id="817" name="Google Shape;817;p34"/>
          <p:cNvSpPr/>
          <p:nvPr/>
        </p:nvSpPr>
        <p:spPr>
          <a:xfrm>
            <a:off x="6969500" y="3554451"/>
            <a:ext cx="2413247" cy="2102107"/>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818" name="Google Shape;818;p34"/>
          <p:cNvSpPr/>
          <p:nvPr/>
        </p:nvSpPr>
        <p:spPr>
          <a:xfrm>
            <a:off x="95162" y="3956554"/>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35"/>
          <p:cNvSpPr txBox="1"/>
          <p:nvPr/>
        </p:nvSpPr>
        <p:spPr>
          <a:xfrm>
            <a:off x="1065950" y="4781550"/>
            <a:ext cx="6753000" cy="6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rgbClr val="48FFD5"/>
                </a:solidFill>
                <a:hlinkClick r:id="rId3"/>
              </a:rPr>
              <a:t>https://drive.google.com/file/d/1qx9anOxwwJbPR5As5CqXp9rQ3mqy5xWB/view?usp=sharing</a:t>
            </a:r>
            <a:endParaRPr sz="1200">
              <a:solidFill>
                <a:srgbClr val="48FFD5"/>
              </a:solidFill>
            </a:endParaRPr>
          </a:p>
        </p:txBody>
      </p:sp>
      <p:pic>
        <p:nvPicPr>
          <p:cNvPr id="824" name="Google Shape;824;p35"/>
          <p:cNvPicPr preferRelativeResize="0"/>
          <p:nvPr/>
        </p:nvPicPr>
        <p:blipFill>
          <a:blip r:embed="rId4">
            <a:alphaModFix/>
          </a:blip>
          <a:stretch>
            <a:fillRect/>
          </a:stretch>
        </p:blipFill>
        <p:spPr>
          <a:xfrm>
            <a:off x="304800" y="152400"/>
            <a:ext cx="8309182" cy="448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36"/>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REQUISITOS</a:t>
            </a:r>
            <a:endParaRPr>
              <a:solidFill>
                <a:srgbClr val="1EFFC1"/>
              </a:solidFill>
            </a:endParaRPr>
          </a:p>
        </p:txBody>
      </p:sp>
      <p:sp>
        <p:nvSpPr>
          <p:cNvPr id="830" name="Google Shape;830;p36"/>
          <p:cNvSpPr txBox="1"/>
          <p:nvPr>
            <p:ph idx="2" type="subTitle"/>
          </p:nvPr>
        </p:nvSpPr>
        <p:spPr>
          <a:xfrm>
            <a:off x="5518925" y="3441550"/>
            <a:ext cx="2429400" cy="13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300">
                <a:solidFill>
                  <a:schemeClr val="lt1"/>
                </a:solidFill>
              </a:rPr>
              <a:t>En los requisitos no funcionales buscamos que el sistema garantice un correcto funcionamiento y almacenamiento de la información suministrada para su funcionamiento.</a:t>
            </a:r>
            <a:endParaRPr sz="1200"/>
          </a:p>
        </p:txBody>
      </p:sp>
      <p:sp>
        <p:nvSpPr>
          <p:cNvPr id="831" name="Google Shape;831;p36"/>
          <p:cNvSpPr txBox="1"/>
          <p:nvPr>
            <p:ph idx="3" type="subTitle"/>
          </p:nvPr>
        </p:nvSpPr>
        <p:spPr>
          <a:xfrm>
            <a:off x="1336995" y="3416800"/>
            <a:ext cx="2011800" cy="13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t>En los requisitos funcionales nos enfocamos en hacer que el uso y manejo del sistema sea lo </a:t>
            </a:r>
            <a:r>
              <a:rPr lang="es" sz="1300"/>
              <a:t>más</a:t>
            </a:r>
            <a:r>
              <a:rPr lang="es" sz="1300"/>
              <a:t> sencillo posible.</a:t>
            </a:r>
            <a:endParaRPr sz="1300"/>
          </a:p>
        </p:txBody>
      </p:sp>
      <p:sp>
        <p:nvSpPr>
          <p:cNvPr id="832" name="Google Shape;832;p36"/>
          <p:cNvSpPr txBox="1"/>
          <p:nvPr>
            <p:ph idx="4" type="ctrTitle"/>
          </p:nvPr>
        </p:nvSpPr>
        <p:spPr>
          <a:xfrm>
            <a:off x="5646344" y="322060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100"/>
              <a:t>NO FUNCIONALES</a:t>
            </a:r>
            <a:endParaRPr sz="1100"/>
          </a:p>
        </p:txBody>
      </p:sp>
      <p:sp>
        <p:nvSpPr>
          <p:cNvPr id="833" name="Google Shape;833;p36"/>
          <p:cNvSpPr txBox="1"/>
          <p:nvPr>
            <p:ph idx="5" type="ctrTitle"/>
          </p:nvPr>
        </p:nvSpPr>
        <p:spPr>
          <a:xfrm>
            <a:off x="1273944" y="321970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100"/>
              <a:t>FUNCIONALES</a:t>
            </a:r>
            <a:endParaRPr sz="1100"/>
          </a:p>
        </p:txBody>
      </p:sp>
      <p:sp>
        <p:nvSpPr>
          <p:cNvPr id="834" name="Google Shape;834;p36"/>
          <p:cNvSpPr/>
          <p:nvPr/>
        </p:nvSpPr>
        <p:spPr>
          <a:xfrm>
            <a:off x="1272850" y="3069097"/>
            <a:ext cx="2075960" cy="346795"/>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1565394" y="1483112"/>
            <a:ext cx="1490820" cy="1139818"/>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2282900" y="1966818"/>
            <a:ext cx="58092" cy="1152759"/>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1783665" y="1649678"/>
            <a:ext cx="1054260" cy="806673"/>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1651329" y="1624152"/>
            <a:ext cx="1154095" cy="858341"/>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5605000" y="3069103"/>
            <a:ext cx="2123496" cy="346795"/>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5896816" y="1483100"/>
            <a:ext cx="1523238" cy="1139818"/>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6636975" y="1966812"/>
            <a:ext cx="59327" cy="1152759"/>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6129283" y="1649715"/>
            <a:ext cx="1074819" cy="806626"/>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5994078" y="1624142"/>
            <a:ext cx="1176825" cy="858341"/>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36"/>
          <p:cNvGrpSpPr/>
          <p:nvPr/>
        </p:nvGrpSpPr>
        <p:grpSpPr>
          <a:xfrm>
            <a:off x="2096848" y="1890145"/>
            <a:ext cx="428013" cy="371572"/>
            <a:chOff x="1190625" y="238125"/>
            <a:chExt cx="5226050" cy="5226050"/>
          </a:xfrm>
        </p:grpSpPr>
        <p:sp>
          <p:nvSpPr>
            <p:cNvPr id="845" name="Google Shape;845;p36"/>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36"/>
          <p:cNvSpPr/>
          <p:nvPr/>
        </p:nvSpPr>
        <p:spPr>
          <a:xfrm>
            <a:off x="6449249" y="1853229"/>
            <a:ext cx="470186" cy="399471"/>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853" name="Google Shape;853;p36"/>
          <p:cNvSpPr txBox="1"/>
          <p:nvPr/>
        </p:nvSpPr>
        <p:spPr>
          <a:xfrm>
            <a:off x="82500" y="4756450"/>
            <a:ext cx="55638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u="sng">
                <a:solidFill>
                  <a:schemeClr val="hlink"/>
                </a:solidFill>
                <a:hlinkClick r:id="rId3"/>
              </a:rPr>
              <a:t>https://docs.google.com/document/d/1ZSqVkwzpA0vYnsfRe8-GbIwIgiSMok39/edit?dls=true</a:t>
            </a:r>
            <a:endParaRPr sz="1200"/>
          </a:p>
        </p:txBody>
      </p:sp>
      <p:pic>
        <p:nvPicPr>
          <p:cNvPr id="854" name="Google Shape;854;p36"/>
          <p:cNvPicPr preferRelativeResize="0"/>
          <p:nvPr/>
        </p:nvPicPr>
        <p:blipFill rotWithShape="1">
          <a:blip r:embed="rId4">
            <a:alphaModFix/>
          </a:blip>
          <a:srcRect b="3504" l="4159" r="3606" t="1771"/>
          <a:stretch/>
        </p:blipFill>
        <p:spPr>
          <a:xfrm>
            <a:off x="230571" y="34150"/>
            <a:ext cx="1043379" cy="115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1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TABLA DE CONTENIDO</a:t>
            </a:r>
            <a:endParaRPr/>
          </a:p>
        </p:txBody>
      </p:sp>
      <p:sp>
        <p:nvSpPr>
          <p:cNvPr id="211" name="Google Shape;211;p19"/>
          <p:cNvSpPr txBox="1"/>
          <p:nvPr>
            <p:ph idx="7" type="subTitle"/>
          </p:nvPr>
        </p:nvSpPr>
        <p:spPr>
          <a:xfrm>
            <a:off x="1476400" y="1663425"/>
            <a:ext cx="2752200" cy="308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600"/>
              <a:t>INTRODUCCIÓN-1</a:t>
            </a:r>
            <a:endParaRPr sz="1600"/>
          </a:p>
          <a:p>
            <a:pPr indent="0" lvl="0" marL="0" rtl="0" algn="r">
              <a:spcBef>
                <a:spcPts val="0"/>
              </a:spcBef>
              <a:spcAft>
                <a:spcPts val="0"/>
              </a:spcAft>
              <a:buNone/>
            </a:pPr>
            <a:r>
              <a:rPr lang="es" sz="1600"/>
              <a:t>PLANTEAMIENTO DEL-2 PROBLEMA</a:t>
            </a:r>
            <a:endParaRPr sz="1600"/>
          </a:p>
          <a:p>
            <a:pPr indent="0" lvl="0" marL="0" rtl="0" algn="r">
              <a:spcBef>
                <a:spcPts val="0"/>
              </a:spcBef>
              <a:spcAft>
                <a:spcPts val="0"/>
              </a:spcAft>
              <a:buNone/>
            </a:pPr>
            <a:r>
              <a:rPr lang="es" sz="1600"/>
              <a:t>OBJETIVOS-3</a:t>
            </a:r>
            <a:endParaRPr sz="1600"/>
          </a:p>
          <a:p>
            <a:pPr indent="0" lvl="0" marL="0" rtl="0" algn="r">
              <a:spcBef>
                <a:spcPts val="0"/>
              </a:spcBef>
              <a:spcAft>
                <a:spcPts val="0"/>
              </a:spcAft>
              <a:buNone/>
            </a:pPr>
            <a:r>
              <a:rPr lang="es" sz="1600">
                <a:solidFill>
                  <a:srgbClr val="FFFFFF"/>
                </a:solidFill>
              </a:rPr>
              <a:t>OBJETIVOS GENERALES-3.1</a:t>
            </a:r>
            <a:endParaRPr sz="1600">
              <a:solidFill>
                <a:srgbClr val="FFFFFF"/>
              </a:solidFill>
            </a:endParaRPr>
          </a:p>
          <a:p>
            <a:pPr indent="0" lvl="0" marL="0" rtl="0" algn="r">
              <a:spcBef>
                <a:spcPts val="0"/>
              </a:spcBef>
              <a:spcAft>
                <a:spcPts val="0"/>
              </a:spcAft>
              <a:buNone/>
            </a:pPr>
            <a:r>
              <a:rPr lang="es" sz="1600">
                <a:solidFill>
                  <a:srgbClr val="FFFFFF"/>
                </a:solidFill>
              </a:rPr>
              <a:t>OBJETIVOS ESPECÍFICOS-3.2</a:t>
            </a:r>
            <a:r>
              <a:rPr lang="es" sz="1600"/>
              <a:t> </a:t>
            </a:r>
            <a:endParaRPr sz="1600"/>
          </a:p>
          <a:p>
            <a:pPr indent="0" lvl="0" marL="0" rtl="0" algn="r">
              <a:spcBef>
                <a:spcPts val="0"/>
              </a:spcBef>
              <a:spcAft>
                <a:spcPts val="0"/>
              </a:spcAft>
              <a:buNone/>
            </a:pPr>
            <a:r>
              <a:rPr lang="es" sz="1600">
                <a:solidFill>
                  <a:srgbClr val="FFFFFF"/>
                </a:solidFill>
              </a:rPr>
              <a:t>ALCANCE DEL PROYECTO-4 </a:t>
            </a:r>
            <a:endParaRPr sz="1600">
              <a:solidFill>
                <a:srgbClr val="FFFFFF"/>
              </a:solidFill>
            </a:endParaRPr>
          </a:p>
          <a:p>
            <a:pPr indent="0" lvl="0" marL="0" rtl="0" algn="r">
              <a:spcBef>
                <a:spcPts val="0"/>
              </a:spcBef>
              <a:spcAft>
                <a:spcPts val="0"/>
              </a:spcAft>
              <a:buNone/>
            </a:pPr>
            <a:r>
              <a:rPr lang="es" sz="1600">
                <a:solidFill>
                  <a:srgbClr val="FFFFFF"/>
                </a:solidFill>
              </a:rPr>
              <a:t>JUSTIFICACIÓN-5</a:t>
            </a:r>
            <a:endParaRPr sz="1600">
              <a:solidFill>
                <a:srgbClr val="FFFFFF"/>
              </a:solidFill>
            </a:endParaRPr>
          </a:p>
          <a:p>
            <a:pPr indent="0" lvl="0" marL="0" rtl="0" algn="r">
              <a:spcBef>
                <a:spcPts val="0"/>
              </a:spcBef>
              <a:spcAft>
                <a:spcPts val="0"/>
              </a:spcAft>
              <a:buNone/>
            </a:pPr>
            <a:r>
              <a:rPr lang="es" sz="1600"/>
              <a:t>LEVANTAMIENTO DE-6 INFORMACIÓN-7 </a:t>
            </a:r>
            <a:endParaRPr sz="1600"/>
          </a:p>
          <a:p>
            <a:pPr indent="0" lvl="0" marL="0" rtl="0" algn="r">
              <a:spcBef>
                <a:spcPts val="0"/>
              </a:spcBef>
              <a:spcAft>
                <a:spcPts val="0"/>
              </a:spcAft>
              <a:buNone/>
            </a:pPr>
            <a:r>
              <a:rPr lang="es" sz="1600"/>
              <a:t>BPMN</a:t>
            </a:r>
            <a:endParaRPr sz="1600"/>
          </a:p>
          <a:p>
            <a:pPr indent="0" lvl="0" marL="0" rtl="0" algn="r">
              <a:spcBef>
                <a:spcPts val="0"/>
              </a:spcBef>
              <a:spcAft>
                <a:spcPts val="0"/>
              </a:spcAft>
              <a:buNone/>
            </a:pPr>
            <a:r>
              <a:t/>
            </a:r>
            <a:endParaRPr/>
          </a:p>
        </p:txBody>
      </p:sp>
      <p:sp>
        <p:nvSpPr>
          <p:cNvPr id="212" name="Google Shape;212;p19"/>
          <p:cNvSpPr/>
          <p:nvPr/>
        </p:nvSpPr>
        <p:spPr>
          <a:xfrm>
            <a:off x="3284755" y="1182607"/>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9"/>
          <p:cNvGrpSpPr/>
          <p:nvPr/>
        </p:nvGrpSpPr>
        <p:grpSpPr>
          <a:xfrm>
            <a:off x="1925431" y="1195550"/>
            <a:ext cx="428915" cy="426116"/>
            <a:chOff x="6226275" y="3911538"/>
            <a:chExt cx="900325" cy="894450"/>
          </a:xfrm>
        </p:grpSpPr>
        <p:sp>
          <p:nvSpPr>
            <p:cNvPr id="214" name="Google Shape;214;p19"/>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9"/>
          <p:cNvSpPr/>
          <p:nvPr/>
        </p:nvSpPr>
        <p:spPr>
          <a:xfrm>
            <a:off x="5003381" y="119413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9"/>
          <p:cNvGrpSpPr/>
          <p:nvPr/>
        </p:nvGrpSpPr>
        <p:grpSpPr>
          <a:xfrm>
            <a:off x="8399332" y="1192814"/>
            <a:ext cx="432964" cy="431586"/>
            <a:chOff x="5812000" y="2553488"/>
            <a:chExt cx="769850" cy="767400"/>
          </a:xfrm>
        </p:grpSpPr>
        <p:sp>
          <p:nvSpPr>
            <p:cNvPr id="224" name="Google Shape;224;p19"/>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19"/>
          <p:cNvSpPr/>
          <p:nvPr/>
        </p:nvSpPr>
        <p:spPr>
          <a:xfrm>
            <a:off x="425355" y="119169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644600" y="118259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32" name="Google Shape;232;p1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233" name="Google Shape;233;p19"/>
          <p:cNvSpPr txBox="1"/>
          <p:nvPr>
            <p:ph idx="7" type="subTitle"/>
          </p:nvPr>
        </p:nvSpPr>
        <p:spPr>
          <a:xfrm>
            <a:off x="4325275" y="1667775"/>
            <a:ext cx="3155100" cy="254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0" rtl="0" algn="l">
              <a:spcBef>
                <a:spcPts val="0"/>
              </a:spcBef>
              <a:spcAft>
                <a:spcPts val="0"/>
              </a:spcAft>
              <a:buNone/>
            </a:pPr>
            <a:r>
              <a:rPr lang="es" sz="1600">
                <a:solidFill>
                  <a:srgbClr val="FFFFFF"/>
                </a:solidFill>
              </a:rPr>
              <a:t>8-</a:t>
            </a:r>
            <a:r>
              <a:rPr lang="es" sz="1600">
                <a:solidFill>
                  <a:srgbClr val="FFFFFF"/>
                </a:solidFill>
              </a:rPr>
              <a:t>REQUERIMIENTOS</a:t>
            </a:r>
            <a:endParaRPr sz="1600">
              <a:solidFill>
                <a:srgbClr val="FFFFFF"/>
              </a:solidFill>
            </a:endParaRPr>
          </a:p>
          <a:p>
            <a:pPr indent="0" lvl="0" marL="0" rtl="0" algn="l">
              <a:spcBef>
                <a:spcPts val="0"/>
              </a:spcBef>
              <a:spcAft>
                <a:spcPts val="0"/>
              </a:spcAft>
              <a:buNone/>
            </a:pPr>
            <a:r>
              <a:rPr lang="es" sz="1600">
                <a:solidFill>
                  <a:srgbClr val="FFFFFF"/>
                </a:solidFill>
              </a:rPr>
              <a:t>8.1-FUNCIONALES</a:t>
            </a:r>
            <a:endParaRPr sz="1600">
              <a:solidFill>
                <a:srgbClr val="FFFFFF"/>
              </a:solidFill>
            </a:endParaRPr>
          </a:p>
          <a:p>
            <a:pPr indent="0" lvl="0" marL="0" rtl="0" algn="l">
              <a:spcBef>
                <a:spcPts val="0"/>
              </a:spcBef>
              <a:spcAft>
                <a:spcPts val="0"/>
              </a:spcAft>
              <a:buNone/>
            </a:pPr>
            <a:r>
              <a:rPr lang="es" sz="1600"/>
              <a:t>8.2-</a:t>
            </a:r>
            <a:r>
              <a:rPr lang="es" sz="1600"/>
              <a:t>NO FUNCIONALES</a:t>
            </a:r>
            <a:endParaRPr sz="1600"/>
          </a:p>
          <a:p>
            <a:pPr indent="0" lvl="0" marL="0" rtl="0" algn="l">
              <a:spcBef>
                <a:spcPts val="0"/>
              </a:spcBef>
              <a:spcAft>
                <a:spcPts val="0"/>
              </a:spcAft>
              <a:buNone/>
            </a:pPr>
            <a:r>
              <a:rPr lang="es" sz="1600"/>
              <a:t>9-IEEE830 SRS </a:t>
            </a:r>
            <a:endParaRPr sz="1600"/>
          </a:p>
          <a:p>
            <a:pPr indent="0" lvl="0" marL="0" rtl="0" algn="l">
              <a:spcBef>
                <a:spcPts val="0"/>
              </a:spcBef>
              <a:spcAft>
                <a:spcPts val="0"/>
              </a:spcAft>
              <a:buNone/>
            </a:pPr>
            <a:r>
              <a:rPr lang="es" sz="1600">
                <a:solidFill>
                  <a:srgbClr val="FFFFFF"/>
                </a:solidFill>
              </a:rPr>
              <a:t>10-</a:t>
            </a:r>
            <a:r>
              <a:rPr lang="es" sz="1600">
                <a:solidFill>
                  <a:srgbClr val="FFFFFF"/>
                </a:solidFill>
              </a:rPr>
              <a:t>DIAGRAMAS DE CASOS DE USO</a:t>
            </a:r>
            <a:endParaRPr sz="1600">
              <a:solidFill>
                <a:srgbClr val="FFFFFF"/>
              </a:solidFill>
            </a:endParaRPr>
          </a:p>
          <a:p>
            <a:pPr indent="0" lvl="0" marL="0" rtl="0" algn="l">
              <a:spcBef>
                <a:spcPts val="0"/>
              </a:spcBef>
              <a:spcAft>
                <a:spcPts val="0"/>
              </a:spcAft>
              <a:buNone/>
            </a:pPr>
            <a:r>
              <a:rPr lang="es" sz="1600">
                <a:solidFill>
                  <a:srgbClr val="FFFFFF"/>
                </a:solidFill>
              </a:rPr>
              <a:t>10.1-EXTENDIDO </a:t>
            </a:r>
            <a:endParaRPr sz="1600">
              <a:solidFill>
                <a:srgbClr val="FFFFFF"/>
              </a:solidFill>
            </a:endParaRPr>
          </a:p>
          <a:p>
            <a:pPr indent="0" lvl="0" marL="0" rtl="0" algn="l">
              <a:spcBef>
                <a:spcPts val="0"/>
              </a:spcBef>
              <a:spcAft>
                <a:spcPts val="0"/>
              </a:spcAft>
              <a:buNone/>
            </a:pPr>
            <a:r>
              <a:rPr lang="es" sz="1600"/>
              <a:t>11-</a:t>
            </a:r>
            <a:r>
              <a:rPr lang="es" sz="1600"/>
              <a:t>USO DE SISTEMA DE CONTROL DE VERSIONES</a:t>
            </a:r>
            <a:endParaRPr sz="1600"/>
          </a:p>
          <a:p>
            <a:pPr indent="0" lvl="0" marL="0" rtl="0" algn="l">
              <a:spcBef>
                <a:spcPts val="0"/>
              </a:spcBef>
              <a:spcAft>
                <a:spcPts val="0"/>
              </a:spcAft>
              <a:buNone/>
            </a:pPr>
            <a:r>
              <a:rPr lang="es" sz="1600"/>
              <a:t>12-REFERENCIAS </a:t>
            </a:r>
            <a:endParaRPr sz="1600"/>
          </a:p>
          <a:p>
            <a:pPr indent="0" lvl="0" marL="0" rtl="0" algn="l">
              <a:spcBef>
                <a:spcPts val="0"/>
              </a:spcBef>
              <a:spcAft>
                <a:spcPts val="0"/>
              </a:spcAft>
              <a:buNone/>
            </a:pPr>
            <a:r>
              <a:rPr lang="es" sz="1600">
                <a:solidFill>
                  <a:srgbClr val="FFFFFF"/>
                </a:solidFill>
              </a:rPr>
              <a:t>13-</a:t>
            </a:r>
            <a:r>
              <a:rPr lang="es" sz="1600">
                <a:solidFill>
                  <a:srgbClr val="FFFFFF"/>
                </a:solidFill>
              </a:rPr>
              <a:t>GLOSARIO </a:t>
            </a:r>
            <a:endParaRPr sz="1600">
              <a:solidFill>
                <a:srgbClr val="FFFFFF"/>
              </a:solidFill>
            </a:endParaRPr>
          </a:p>
          <a:p>
            <a:pPr indent="0" lvl="0" marL="0" rtl="0" algn="r">
              <a:spcBef>
                <a:spcPts val="0"/>
              </a:spcBef>
              <a:spcAft>
                <a:spcPts val="0"/>
              </a:spcAft>
              <a:buNone/>
            </a:pPr>
            <a:r>
              <a:t/>
            </a:r>
            <a:endParaRPr/>
          </a:p>
        </p:txBody>
      </p:sp>
      <p:grpSp>
        <p:nvGrpSpPr>
          <p:cNvPr id="234" name="Google Shape;234;p19"/>
          <p:cNvGrpSpPr/>
          <p:nvPr/>
        </p:nvGrpSpPr>
        <p:grpSpPr>
          <a:xfrm>
            <a:off x="1050932" y="4752070"/>
            <a:ext cx="318904" cy="302528"/>
            <a:chOff x="-6696925" y="3272575"/>
            <a:chExt cx="307200" cy="291425"/>
          </a:xfrm>
        </p:grpSpPr>
        <p:sp>
          <p:nvSpPr>
            <p:cNvPr id="235" name="Google Shape;235;p1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9"/>
          <p:cNvSpPr/>
          <p:nvPr/>
        </p:nvSpPr>
        <p:spPr>
          <a:xfrm>
            <a:off x="2997487" y="4752028"/>
            <a:ext cx="313350" cy="30224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19"/>
          <p:cNvGrpSpPr/>
          <p:nvPr/>
        </p:nvGrpSpPr>
        <p:grpSpPr>
          <a:xfrm>
            <a:off x="4951620" y="4770053"/>
            <a:ext cx="310729" cy="266558"/>
            <a:chOff x="-3037625" y="3254850"/>
            <a:chExt cx="299325" cy="256775"/>
          </a:xfrm>
        </p:grpSpPr>
        <p:sp>
          <p:nvSpPr>
            <p:cNvPr id="239" name="Google Shape;239;p1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9"/>
          <p:cNvGrpSpPr/>
          <p:nvPr/>
        </p:nvGrpSpPr>
        <p:grpSpPr>
          <a:xfrm>
            <a:off x="6905015" y="4796200"/>
            <a:ext cx="304189" cy="214264"/>
            <a:chOff x="-1199300" y="3279250"/>
            <a:chExt cx="293025" cy="206400"/>
          </a:xfrm>
        </p:grpSpPr>
        <p:sp>
          <p:nvSpPr>
            <p:cNvPr id="244" name="Google Shape;244;p1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9"/>
          <p:cNvGrpSpPr/>
          <p:nvPr/>
        </p:nvGrpSpPr>
        <p:grpSpPr>
          <a:xfrm>
            <a:off x="1437057" y="4751733"/>
            <a:ext cx="320539" cy="303203"/>
            <a:chOff x="-6338550" y="3272950"/>
            <a:chExt cx="308775" cy="292075"/>
          </a:xfrm>
        </p:grpSpPr>
        <p:sp>
          <p:nvSpPr>
            <p:cNvPr id="249" name="Google Shape;249;p1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9"/>
          <p:cNvGrpSpPr/>
          <p:nvPr/>
        </p:nvGrpSpPr>
        <p:grpSpPr>
          <a:xfrm>
            <a:off x="3391219" y="4750836"/>
            <a:ext cx="305020" cy="304994"/>
            <a:chOff x="-4478975" y="3251700"/>
            <a:chExt cx="293825" cy="293800"/>
          </a:xfrm>
        </p:grpSpPr>
        <p:sp>
          <p:nvSpPr>
            <p:cNvPr id="253" name="Google Shape;253;p1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9"/>
          <p:cNvGrpSpPr/>
          <p:nvPr/>
        </p:nvGrpSpPr>
        <p:grpSpPr>
          <a:xfrm>
            <a:off x="5347096" y="4752055"/>
            <a:ext cx="299284" cy="302554"/>
            <a:chOff x="-2668225" y="3239075"/>
            <a:chExt cx="288300" cy="291450"/>
          </a:xfrm>
        </p:grpSpPr>
        <p:sp>
          <p:nvSpPr>
            <p:cNvPr id="257" name="Google Shape;257;p1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1835385" y="4752473"/>
            <a:ext cx="303385" cy="301724"/>
            <a:chOff x="-5971525" y="3273750"/>
            <a:chExt cx="292250" cy="290650"/>
          </a:xfrm>
        </p:grpSpPr>
        <p:sp>
          <p:nvSpPr>
            <p:cNvPr id="263" name="Google Shape;263;p1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9"/>
          <p:cNvGrpSpPr/>
          <p:nvPr/>
        </p:nvGrpSpPr>
        <p:grpSpPr>
          <a:xfrm>
            <a:off x="3780211" y="4752471"/>
            <a:ext cx="303359" cy="301724"/>
            <a:chOff x="-4118225" y="3253275"/>
            <a:chExt cx="292225" cy="290650"/>
          </a:xfrm>
        </p:grpSpPr>
        <p:sp>
          <p:nvSpPr>
            <p:cNvPr id="266" name="Google Shape;266;p1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9"/>
          <p:cNvGrpSpPr/>
          <p:nvPr/>
        </p:nvGrpSpPr>
        <p:grpSpPr>
          <a:xfrm>
            <a:off x="5743043" y="4751238"/>
            <a:ext cx="284569" cy="304189"/>
            <a:chOff x="-2312225" y="3238300"/>
            <a:chExt cx="274125" cy="293025"/>
          </a:xfrm>
        </p:grpSpPr>
        <p:sp>
          <p:nvSpPr>
            <p:cNvPr id="269" name="Google Shape;269;p1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19"/>
          <p:cNvGrpSpPr/>
          <p:nvPr/>
        </p:nvGrpSpPr>
        <p:grpSpPr>
          <a:xfrm>
            <a:off x="2223145" y="4752057"/>
            <a:ext cx="305824" cy="302554"/>
            <a:chOff x="-5611575" y="3272950"/>
            <a:chExt cx="294600" cy="291450"/>
          </a:xfrm>
        </p:grpSpPr>
        <p:sp>
          <p:nvSpPr>
            <p:cNvPr id="272" name="Google Shape;272;p1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9"/>
          <p:cNvGrpSpPr/>
          <p:nvPr/>
        </p:nvGrpSpPr>
        <p:grpSpPr>
          <a:xfrm>
            <a:off x="4157740" y="4752212"/>
            <a:ext cx="313350" cy="302243"/>
            <a:chOff x="-3768700" y="3253275"/>
            <a:chExt cx="301850" cy="291150"/>
          </a:xfrm>
        </p:grpSpPr>
        <p:sp>
          <p:nvSpPr>
            <p:cNvPr id="278" name="Google Shape;278;p1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9"/>
          <p:cNvGrpSpPr/>
          <p:nvPr/>
        </p:nvGrpSpPr>
        <p:grpSpPr>
          <a:xfrm>
            <a:off x="6126473" y="4787701"/>
            <a:ext cx="302995" cy="231263"/>
            <a:chOff x="-1951475" y="3273100"/>
            <a:chExt cx="291875" cy="222775"/>
          </a:xfrm>
        </p:grpSpPr>
        <p:sp>
          <p:nvSpPr>
            <p:cNvPr id="282" name="Google Shape;282;p1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7305679" y="4751652"/>
            <a:ext cx="303359" cy="303359"/>
            <a:chOff x="-804700" y="3226500"/>
            <a:chExt cx="292225" cy="292225"/>
          </a:xfrm>
        </p:grpSpPr>
        <p:sp>
          <p:nvSpPr>
            <p:cNvPr id="286" name="Google Shape;286;p1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9"/>
          <p:cNvGrpSpPr/>
          <p:nvPr/>
        </p:nvGrpSpPr>
        <p:grpSpPr>
          <a:xfrm>
            <a:off x="2618216" y="4751642"/>
            <a:ext cx="303359" cy="303385"/>
            <a:chOff x="-5251625" y="3272950"/>
            <a:chExt cx="292225" cy="292250"/>
          </a:xfrm>
        </p:grpSpPr>
        <p:sp>
          <p:nvSpPr>
            <p:cNvPr id="294" name="Google Shape;294;p1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9"/>
          <p:cNvGrpSpPr/>
          <p:nvPr/>
        </p:nvGrpSpPr>
        <p:grpSpPr>
          <a:xfrm>
            <a:off x="4603028" y="4752069"/>
            <a:ext cx="230614" cy="302528"/>
            <a:chOff x="-3365275" y="3253275"/>
            <a:chExt cx="222150" cy="291425"/>
          </a:xfrm>
        </p:grpSpPr>
        <p:sp>
          <p:nvSpPr>
            <p:cNvPr id="298" name="Google Shape;298;p1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9"/>
          <p:cNvGrpSpPr/>
          <p:nvPr/>
        </p:nvGrpSpPr>
        <p:grpSpPr>
          <a:xfrm>
            <a:off x="6535188" y="4751238"/>
            <a:ext cx="268193" cy="304189"/>
            <a:chOff x="-1575775" y="3238300"/>
            <a:chExt cx="258350" cy="293025"/>
          </a:xfrm>
        </p:grpSpPr>
        <p:sp>
          <p:nvSpPr>
            <p:cNvPr id="301" name="Google Shape;301;p1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37"/>
          <p:cNvSpPr/>
          <p:nvPr/>
        </p:nvSpPr>
        <p:spPr>
          <a:xfrm>
            <a:off x="942975" y="1990725"/>
            <a:ext cx="1562100" cy="156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3502013" y="2786850"/>
            <a:ext cx="2009700" cy="200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6496050" y="2209800"/>
            <a:ext cx="1419300" cy="141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37"/>
          <p:cNvCxnSpPr/>
          <p:nvPr/>
        </p:nvCxnSpPr>
        <p:spPr>
          <a:xfrm>
            <a:off x="2266950" y="3124200"/>
            <a:ext cx="1600200" cy="504900"/>
          </a:xfrm>
          <a:prstGeom prst="straightConnector1">
            <a:avLst/>
          </a:prstGeom>
          <a:noFill/>
          <a:ln cap="flat" cmpd="sng" w="28575">
            <a:solidFill>
              <a:srgbClr val="FFFFFF"/>
            </a:solidFill>
            <a:prstDash val="solid"/>
            <a:round/>
            <a:headEnd len="med" w="med" type="none"/>
            <a:tailEnd len="med" w="med" type="none"/>
          </a:ln>
        </p:spPr>
      </p:cxnSp>
      <p:cxnSp>
        <p:nvCxnSpPr>
          <p:cNvPr id="863" name="Google Shape;863;p37"/>
          <p:cNvCxnSpPr/>
          <p:nvPr/>
        </p:nvCxnSpPr>
        <p:spPr>
          <a:xfrm flipH="1" rot="10800000">
            <a:off x="4943475" y="2786850"/>
            <a:ext cx="1790700" cy="1080300"/>
          </a:xfrm>
          <a:prstGeom prst="straightConnector1">
            <a:avLst/>
          </a:prstGeom>
          <a:noFill/>
          <a:ln cap="flat" cmpd="sng" w="28575">
            <a:solidFill>
              <a:srgbClr val="FFFFFF"/>
            </a:solidFill>
            <a:prstDash val="solid"/>
            <a:round/>
            <a:headEnd len="med" w="med" type="none"/>
            <a:tailEnd len="med" w="med" type="none"/>
          </a:ln>
        </p:spPr>
      </p:cxnSp>
      <p:cxnSp>
        <p:nvCxnSpPr>
          <p:cNvPr id="864" name="Google Shape;864;p37"/>
          <p:cNvCxnSpPr/>
          <p:nvPr/>
        </p:nvCxnSpPr>
        <p:spPr>
          <a:xfrm flipH="1">
            <a:off x="-676425" y="2695575"/>
            <a:ext cx="1886100" cy="714300"/>
          </a:xfrm>
          <a:prstGeom prst="straightConnector1">
            <a:avLst/>
          </a:prstGeom>
          <a:noFill/>
          <a:ln cap="flat" cmpd="sng" w="28575">
            <a:solidFill>
              <a:srgbClr val="FFFFFF"/>
            </a:solidFill>
            <a:prstDash val="solid"/>
            <a:round/>
            <a:headEnd len="med" w="med" type="none"/>
            <a:tailEnd len="med" w="med" type="none"/>
          </a:ln>
        </p:spPr>
      </p:cxnSp>
      <p:cxnSp>
        <p:nvCxnSpPr>
          <p:cNvPr id="865" name="Google Shape;865;p37"/>
          <p:cNvCxnSpPr/>
          <p:nvPr/>
        </p:nvCxnSpPr>
        <p:spPr>
          <a:xfrm rot="10800000">
            <a:off x="7562400" y="2867025"/>
            <a:ext cx="1734000" cy="1181100"/>
          </a:xfrm>
          <a:prstGeom prst="straightConnector1">
            <a:avLst/>
          </a:prstGeom>
          <a:noFill/>
          <a:ln cap="flat" cmpd="sng" w="28575">
            <a:solidFill>
              <a:srgbClr val="FFFFFF"/>
            </a:solidFill>
            <a:prstDash val="solid"/>
            <a:round/>
            <a:headEnd len="med" w="med" type="none"/>
            <a:tailEnd len="med" w="med" type="none"/>
          </a:ln>
        </p:spPr>
      </p:cxnSp>
      <p:grpSp>
        <p:nvGrpSpPr>
          <p:cNvPr id="866" name="Google Shape;866;p37"/>
          <p:cNvGrpSpPr/>
          <p:nvPr/>
        </p:nvGrpSpPr>
        <p:grpSpPr>
          <a:xfrm>
            <a:off x="4129704" y="3127933"/>
            <a:ext cx="754327" cy="497437"/>
            <a:chOff x="2504975" y="1971250"/>
            <a:chExt cx="2053150" cy="1626675"/>
          </a:xfrm>
        </p:grpSpPr>
        <p:sp>
          <p:nvSpPr>
            <p:cNvPr id="867" name="Google Shape;867;p37"/>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7"/>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37"/>
          <p:cNvSpPr/>
          <p:nvPr/>
        </p:nvSpPr>
        <p:spPr>
          <a:xfrm>
            <a:off x="1406350" y="2314048"/>
            <a:ext cx="535680"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37"/>
          <p:cNvGrpSpPr/>
          <p:nvPr/>
        </p:nvGrpSpPr>
        <p:grpSpPr>
          <a:xfrm>
            <a:off x="6909290" y="2369551"/>
            <a:ext cx="579334" cy="649968"/>
            <a:chOff x="4987050" y="879605"/>
            <a:chExt cx="2324774" cy="2608220"/>
          </a:xfrm>
        </p:grpSpPr>
        <p:sp>
          <p:nvSpPr>
            <p:cNvPr id="884" name="Google Shape;884;p37"/>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7"/>
            <p:cNvSpPr/>
            <p:nvPr/>
          </p:nvSpPr>
          <p:spPr>
            <a:xfrm>
              <a:off x="5162302" y="879605"/>
              <a:ext cx="2149522" cy="1996268"/>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37"/>
          <p:cNvSpPr txBox="1"/>
          <p:nvPr>
            <p:ph idx="4294967295" type="ctrTitle"/>
          </p:nvPr>
        </p:nvSpPr>
        <p:spPr>
          <a:xfrm>
            <a:off x="686025" y="292596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RF001</a:t>
            </a:r>
            <a:endParaRPr sz="1400">
              <a:solidFill>
                <a:srgbClr val="0E2A47"/>
              </a:solidFill>
            </a:endParaRPr>
          </a:p>
        </p:txBody>
      </p:sp>
      <p:sp>
        <p:nvSpPr>
          <p:cNvPr id="890" name="Google Shape;890;p37"/>
          <p:cNvSpPr txBox="1"/>
          <p:nvPr>
            <p:ph idx="4294967295" type="ctrTitle"/>
          </p:nvPr>
        </p:nvSpPr>
        <p:spPr>
          <a:xfrm>
            <a:off x="6251713" y="305931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RF003</a:t>
            </a:r>
            <a:endParaRPr sz="1400">
              <a:solidFill>
                <a:srgbClr val="0E2A47"/>
              </a:solidFill>
            </a:endParaRPr>
          </a:p>
        </p:txBody>
      </p:sp>
      <p:sp>
        <p:nvSpPr>
          <p:cNvPr id="891" name="Google Shape;891;p37"/>
          <p:cNvSpPr txBox="1"/>
          <p:nvPr>
            <p:ph type="ctrTitle"/>
          </p:nvPr>
        </p:nvSpPr>
        <p:spPr>
          <a:xfrm>
            <a:off x="660000" y="554775"/>
            <a:ext cx="44286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Requisitos Funcionales</a:t>
            </a:r>
            <a:endParaRPr/>
          </a:p>
        </p:txBody>
      </p:sp>
      <p:sp>
        <p:nvSpPr>
          <p:cNvPr id="892" name="Google Shape;892;p37"/>
          <p:cNvSpPr/>
          <p:nvPr/>
        </p:nvSpPr>
        <p:spPr>
          <a:xfrm>
            <a:off x="1019175" y="1838325"/>
            <a:ext cx="1562100" cy="15621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a:off x="3578213" y="2634450"/>
            <a:ext cx="2009700" cy="20097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6572250" y="2057400"/>
            <a:ext cx="1419300" cy="14193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37"/>
          <p:cNvCxnSpPr/>
          <p:nvPr/>
        </p:nvCxnSpPr>
        <p:spPr>
          <a:xfrm>
            <a:off x="2343150" y="2971800"/>
            <a:ext cx="1600200" cy="504900"/>
          </a:xfrm>
          <a:prstGeom prst="straightConnector1">
            <a:avLst/>
          </a:prstGeom>
          <a:noFill/>
          <a:ln cap="flat" cmpd="sng" w="28575">
            <a:solidFill>
              <a:srgbClr val="48FFD5"/>
            </a:solidFill>
            <a:prstDash val="solid"/>
            <a:round/>
            <a:headEnd len="med" w="med" type="none"/>
            <a:tailEnd len="med" w="med" type="none"/>
          </a:ln>
        </p:spPr>
      </p:cxnSp>
      <p:cxnSp>
        <p:nvCxnSpPr>
          <p:cNvPr id="896" name="Google Shape;896;p37"/>
          <p:cNvCxnSpPr/>
          <p:nvPr/>
        </p:nvCxnSpPr>
        <p:spPr>
          <a:xfrm flipH="1" rot="10800000">
            <a:off x="5019675" y="2634450"/>
            <a:ext cx="1790700" cy="1080300"/>
          </a:xfrm>
          <a:prstGeom prst="straightConnector1">
            <a:avLst/>
          </a:prstGeom>
          <a:noFill/>
          <a:ln cap="flat" cmpd="sng" w="28575">
            <a:solidFill>
              <a:srgbClr val="48FFD5"/>
            </a:solidFill>
            <a:prstDash val="solid"/>
            <a:round/>
            <a:headEnd len="med" w="med" type="none"/>
            <a:tailEnd len="med" w="med" type="none"/>
          </a:ln>
        </p:spPr>
      </p:cxnSp>
      <p:cxnSp>
        <p:nvCxnSpPr>
          <p:cNvPr id="897" name="Google Shape;897;p37"/>
          <p:cNvCxnSpPr/>
          <p:nvPr/>
        </p:nvCxnSpPr>
        <p:spPr>
          <a:xfrm flipH="1">
            <a:off x="-600225" y="2543175"/>
            <a:ext cx="1886100" cy="714300"/>
          </a:xfrm>
          <a:prstGeom prst="straightConnector1">
            <a:avLst/>
          </a:prstGeom>
          <a:noFill/>
          <a:ln cap="flat" cmpd="sng" w="28575">
            <a:solidFill>
              <a:srgbClr val="48FFD5"/>
            </a:solidFill>
            <a:prstDash val="solid"/>
            <a:round/>
            <a:headEnd len="med" w="med" type="none"/>
            <a:tailEnd len="med" w="med" type="none"/>
          </a:ln>
        </p:spPr>
      </p:cxnSp>
      <p:cxnSp>
        <p:nvCxnSpPr>
          <p:cNvPr id="898" name="Google Shape;898;p37"/>
          <p:cNvCxnSpPr/>
          <p:nvPr/>
        </p:nvCxnSpPr>
        <p:spPr>
          <a:xfrm rot="10800000">
            <a:off x="7638600" y="2714625"/>
            <a:ext cx="1734000" cy="1181100"/>
          </a:xfrm>
          <a:prstGeom prst="straightConnector1">
            <a:avLst/>
          </a:prstGeom>
          <a:noFill/>
          <a:ln cap="flat" cmpd="sng" w="28575">
            <a:solidFill>
              <a:srgbClr val="48FFD5"/>
            </a:solidFill>
            <a:prstDash val="solid"/>
            <a:round/>
            <a:headEnd len="med" w="med" type="none"/>
            <a:tailEnd len="med" w="med" type="none"/>
          </a:ln>
        </p:spPr>
      </p:cxnSp>
      <p:grpSp>
        <p:nvGrpSpPr>
          <p:cNvPr id="899" name="Google Shape;899;p37"/>
          <p:cNvGrpSpPr/>
          <p:nvPr/>
        </p:nvGrpSpPr>
        <p:grpSpPr>
          <a:xfrm>
            <a:off x="4205904" y="2975533"/>
            <a:ext cx="754327" cy="497437"/>
            <a:chOff x="2504975" y="1971250"/>
            <a:chExt cx="2053150" cy="1626675"/>
          </a:xfrm>
        </p:grpSpPr>
        <p:sp>
          <p:nvSpPr>
            <p:cNvPr id="900" name="Google Shape;900;p37"/>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37"/>
          <p:cNvSpPr/>
          <p:nvPr/>
        </p:nvSpPr>
        <p:spPr>
          <a:xfrm>
            <a:off x="1482550" y="2161648"/>
            <a:ext cx="535680"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37"/>
          <p:cNvGrpSpPr/>
          <p:nvPr/>
        </p:nvGrpSpPr>
        <p:grpSpPr>
          <a:xfrm>
            <a:off x="6985490" y="2217151"/>
            <a:ext cx="579334" cy="649968"/>
            <a:chOff x="4987050" y="879605"/>
            <a:chExt cx="2324774" cy="2608220"/>
          </a:xfrm>
        </p:grpSpPr>
        <p:sp>
          <p:nvSpPr>
            <p:cNvPr id="917" name="Google Shape;917;p37"/>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5162302" y="879605"/>
              <a:ext cx="2149522" cy="1996268"/>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37"/>
          <p:cNvSpPr txBox="1"/>
          <p:nvPr>
            <p:ph idx="4294967295" type="ctrTitle"/>
          </p:nvPr>
        </p:nvSpPr>
        <p:spPr>
          <a:xfrm>
            <a:off x="3545075" y="3797638"/>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RF002</a:t>
            </a:r>
            <a:endParaRPr sz="1400">
              <a:solidFill>
                <a:srgbClr val="0E2A47"/>
              </a:solidFill>
            </a:endParaRPr>
          </a:p>
        </p:txBody>
      </p:sp>
      <p:sp>
        <p:nvSpPr>
          <p:cNvPr id="923" name="Google Shape;923;p37"/>
          <p:cNvSpPr txBox="1"/>
          <p:nvPr>
            <p:ph idx="4294967295" type="ctrTitle"/>
          </p:nvPr>
        </p:nvSpPr>
        <p:spPr>
          <a:xfrm>
            <a:off x="762225" y="277356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RF001</a:t>
            </a:r>
            <a:endParaRPr sz="1400">
              <a:solidFill>
                <a:srgbClr val="0E2A47"/>
              </a:solidFill>
            </a:endParaRPr>
          </a:p>
        </p:txBody>
      </p:sp>
      <p:sp>
        <p:nvSpPr>
          <p:cNvPr id="924" name="Google Shape;924;p37"/>
          <p:cNvSpPr txBox="1"/>
          <p:nvPr>
            <p:ph idx="4294967295" type="ctrTitle"/>
          </p:nvPr>
        </p:nvSpPr>
        <p:spPr>
          <a:xfrm>
            <a:off x="6327913" y="290691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RF003</a:t>
            </a:r>
            <a:endParaRPr sz="1400">
              <a:solidFill>
                <a:srgbClr val="0E2A47"/>
              </a:solidFill>
            </a:endParaRPr>
          </a:p>
        </p:txBody>
      </p:sp>
      <p:pic>
        <p:nvPicPr>
          <p:cNvPr id="925" name="Google Shape;925;p37"/>
          <p:cNvPicPr preferRelativeResize="0"/>
          <p:nvPr/>
        </p:nvPicPr>
        <p:blipFill rotWithShape="1">
          <a:blip r:embed="rId3">
            <a:alphaModFix/>
          </a:blip>
          <a:srcRect b="3504" l="4159" r="3606" t="1771"/>
          <a:stretch/>
        </p:blipFill>
        <p:spPr>
          <a:xfrm>
            <a:off x="7907709" y="172550"/>
            <a:ext cx="1043379" cy="115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 Funcional “</a:t>
            </a:r>
            <a:r>
              <a:rPr lang="es">
                <a:solidFill>
                  <a:srgbClr val="1EFFC1"/>
                </a:solidFill>
              </a:rPr>
              <a:t>RF 001</a:t>
            </a:r>
            <a:r>
              <a:rPr lang="es">
                <a:solidFill>
                  <a:srgbClr val="1EFFC1"/>
                </a:solidFill>
              </a:rPr>
              <a:t>”</a:t>
            </a:r>
            <a:endParaRPr>
              <a:solidFill>
                <a:srgbClr val="1EFFC1"/>
              </a:solidFill>
            </a:endParaRPr>
          </a:p>
        </p:txBody>
      </p:sp>
      <p:grpSp>
        <p:nvGrpSpPr>
          <p:cNvPr id="931" name="Google Shape;931;p38"/>
          <p:cNvGrpSpPr/>
          <p:nvPr/>
        </p:nvGrpSpPr>
        <p:grpSpPr>
          <a:xfrm>
            <a:off x="5774702" y="2894140"/>
            <a:ext cx="1465052" cy="1514866"/>
            <a:chOff x="-44528075" y="1982825"/>
            <a:chExt cx="300900" cy="301700"/>
          </a:xfrm>
        </p:grpSpPr>
        <p:sp>
          <p:nvSpPr>
            <p:cNvPr id="932" name="Google Shape;932;p38"/>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8"/>
          <p:cNvGrpSpPr/>
          <p:nvPr/>
        </p:nvGrpSpPr>
        <p:grpSpPr>
          <a:xfrm>
            <a:off x="1844527" y="1455490"/>
            <a:ext cx="2571542" cy="1514866"/>
            <a:chOff x="-44825432" y="1982825"/>
            <a:chExt cx="528157" cy="301700"/>
          </a:xfrm>
        </p:grpSpPr>
        <p:sp>
          <p:nvSpPr>
            <p:cNvPr id="940" name="Google Shape;940;p38"/>
            <p:cNvSpPr/>
            <p:nvPr/>
          </p:nvSpPr>
          <p:spPr>
            <a:xfrm>
              <a:off x="-44825432"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5" name="Google Shape;945;p38"/>
          <p:cNvPicPr preferRelativeResize="0"/>
          <p:nvPr/>
        </p:nvPicPr>
        <p:blipFill rotWithShape="1">
          <a:blip r:embed="rId3">
            <a:alphaModFix/>
          </a:blip>
          <a:srcRect b="40234" l="25972" r="31643" t="32668"/>
          <a:stretch/>
        </p:blipFill>
        <p:spPr>
          <a:xfrm>
            <a:off x="2197750" y="1769500"/>
            <a:ext cx="4748499" cy="2333824"/>
          </a:xfrm>
          <a:prstGeom prst="rect">
            <a:avLst/>
          </a:prstGeom>
          <a:noFill/>
          <a:ln>
            <a:noFill/>
          </a:ln>
        </p:spPr>
      </p:pic>
      <p:pic>
        <p:nvPicPr>
          <p:cNvPr id="946" name="Google Shape;946;p38"/>
          <p:cNvPicPr preferRelativeResize="0"/>
          <p:nvPr/>
        </p:nvPicPr>
        <p:blipFill rotWithShape="1">
          <a:blip r:embed="rId4">
            <a:alphaModFix/>
          </a:blip>
          <a:srcRect b="3504" l="4159" r="3606" t="1771"/>
          <a:stretch/>
        </p:blipFill>
        <p:spPr>
          <a:xfrm>
            <a:off x="230496" y="172550"/>
            <a:ext cx="1043379" cy="1157550"/>
          </a:xfrm>
          <a:prstGeom prst="rect">
            <a:avLst/>
          </a:prstGeom>
          <a:noFill/>
          <a:ln>
            <a:noFill/>
          </a:ln>
        </p:spPr>
      </p:pic>
      <p:grpSp>
        <p:nvGrpSpPr>
          <p:cNvPr id="947" name="Google Shape;947;p38"/>
          <p:cNvGrpSpPr/>
          <p:nvPr/>
        </p:nvGrpSpPr>
        <p:grpSpPr>
          <a:xfrm>
            <a:off x="8489556" y="4453140"/>
            <a:ext cx="434329" cy="482379"/>
            <a:chOff x="3860250" y="1427025"/>
            <a:chExt cx="487900" cy="483200"/>
          </a:xfrm>
        </p:grpSpPr>
        <p:sp>
          <p:nvSpPr>
            <p:cNvPr id="948" name="Google Shape;948;p38"/>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9" name="Google Shape;949;p38"/>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0" name="Google Shape;950;p38"/>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 Funcional “RF002”</a:t>
            </a:r>
            <a:endParaRPr>
              <a:solidFill>
                <a:srgbClr val="1EFFC1"/>
              </a:solidFill>
            </a:endParaRPr>
          </a:p>
        </p:txBody>
      </p:sp>
      <p:grpSp>
        <p:nvGrpSpPr>
          <p:cNvPr id="956" name="Google Shape;956;p39"/>
          <p:cNvGrpSpPr/>
          <p:nvPr/>
        </p:nvGrpSpPr>
        <p:grpSpPr>
          <a:xfrm>
            <a:off x="5946452" y="2970340"/>
            <a:ext cx="1465052" cy="1514866"/>
            <a:chOff x="-44528075" y="1982825"/>
            <a:chExt cx="300900" cy="301700"/>
          </a:xfrm>
        </p:grpSpPr>
        <p:sp>
          <p:nvSpPr>
            <p:cNvPr id="957" name="Google Shape;957;p39"/>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9"/>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9"/>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39"/>
          <p:cNvSpPr/>
          <p:nvPr/>
        </p:nvSpPr>
        <p:spPr>
          <a:xfrm>
            <a:off x="1844527" y="1455490"/>
            <a:ext cx="1465052" cy="1514866"/>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5" name="Google Shape;965;p39"/>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pic>
        <p:nvPicPr>
          <p:cNvPr id="966" name="Google Shape;966;p39"/>
          <p:cNvPicPr preferRelativeResize="0"/>
          <p:nvPr/>
        </p:nvPicPr>
        <p:blipFill rotWithShape="1">
          <a:blip r:embed="rId4">
            <a:alphaModFix/>
          </a:blip>
          <a:srcRect b="29143" l="25947" r="31530" t="42700"/>
          <a:stretch/>
        </p:blipFill>
        <p:spPr>
          <a:xfrm>
            <a:off x="2185550" y="1717525"/>
            <a:ext cx="4867750" cy="2357101"/>
          </a:xfrm>
          <a:prstGeom prst="rect">
            <a:avLst/>
          </a:prstGeom>
          <a:noFill/>
          <a:ln>
            <a:noFill/>
          </a:ln>
        </p:spPr>
      </p:pic>
      <p:grpSp>
        <p:nvGrpSpPr>
          <p:cNvPr id="967" name="Google Shape;967;p39"/>
          <p:cNvGrpSpPr/>
          <p:nvPr/>
        </p:nvGrpSpPr>
        <p:grpSpPr>
          <a:xfrm>
            <a:off x="8489556" y="4453140"/>
            <a:ext cx="434329" cy="482379"/>
            <a:chOff x="3860250" y="1427025"/>
            <a:chExt cx="487900" cy="483200"/>
          </a:xfrm>
        </p:grpSpPr>
        <p:sp>
          <p:nvSpPr>
            <p:cNvPr id="968" name="Google Shape;968;p39"/>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 name="Google Shape;969;p39"/>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 name="Google Shape;970;p39"/>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4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 Funcional “</a:t>
            </a:r>
            <a:r>
              <a:rPr lang="es">
                <a:solidFill>
                  <a:srgbClr val="1EFFC1"/>
                </a:solidFill>
              </a:rPr>
              <a:t>RF003</a:t>
            </a:r>
            <a:r>
              <a:rPr lang="es">
                <a:solidFill>
                  <a:srgbClr val="1EFFC1"/>
                </a:solidFill>
              </a:rPr>
              <a:t>”</a:t>
            </a:r>
            <a:endParaRPr>
              <a:solidFill>
                <a:srgbClr val="1EFFC1"/>
              </a:solidFill>
            </a:endParaRPr>
          </a:p>
        </p:txBody>
      </p:sp>
      <p:grpSp>
        <p:nvGrpSpPr>
          <p:cNvPr id="976" name="Google Shape;976;p40"/>
          <p:cNvGrpSpPr/>
          <p:nvPr/>
        </p:nvGrpSpPr>
        <p:grpSpPr>
          <a:xfrm>
            <a:off x="5774702" y="2894140"/>
            <a:ext cx="1465052" cy="1514866"/>
            <a:chOff x="-44528075" y="1982825"/>
            <a:chExt cx="300900" cy="301700"/>
          </a:xfrm>
        </p:grpSpPr>
        <p:sp>
          <p:nvSpPr>
            <p:cNvPr id="977" name="Google Shape;977;p40"/>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40"/>
          <p:cNvSpPr/>
          <p:nvPr/>
        </p:nvSpPr>
        <p:spPr>
          <a:xfrm>
            <a:off x="1844527" y="1455490"/>
            <a:ext cx="1465052" cy="1514866"/>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40"/>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pic>
        <p:nvPicPr>
          <p:cNvPr id="986" name="Google Shape;986;p40"/>
          <p:cNvPicPr preferRelativeResize="0"/>
          <p:nvPr/>
        </p:nvPicPr>
        <p:blipFill rotWithShape="1">
          <a:blip r:embed="rId4">
            <a:alphaModFix/>
          </a:blip>
          <a:srcRect b="31926" l="25981" r="31515" t="41783"/>
          <a:stretch/>
        </p:blipFill>
        <p:spPr>
          <a:xfrm>
            <a:off x="2161650" y="1806750"/>
            <a:ext cx="4767875" cy="2248750"/>
          </a:xfrm>
          <a:prstGeom prst="rect">
            <a:avLst/>
          </a:prstGeom>
          <a:noFill/>
          <a:ln>
            <a:noFill/>
          </a:ln>
        </p:spPr>
      </p:pic>
      <p:grpSp>
        <p:nvGrpSpPr>
          <p:cNvPr id="987" name="Google Shape;987;p40"/>
          <p:cNvGrpSpPr/>
          <p:nvPr/>
        </p:nvGrpSpPr>
        <p:grpSpPr>
          <a:xfrm>
            <a:off x="8489556" y="4453140"/>
            <a:ext cx="434329" cy="482379"/>
            <a:chOff x="3860250" y="1427025"/>
            <a:chExt cx="487900" cy="483200"/>
          </a:xfrm>
        </p:grpSpPr>
        <p:sp>
          <p:nvSpPr>
            <p:cNvPr id="988" name="Google Shape;988;p40"/>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 name="Google Shape;989;p40"/>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 name="Google Shape;990;p40"/>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41"/>
          <p:cNvSpPr/>
          <p:nvPr/>
        </p:nvSpPr>
        <p:spPr>
          <a:xfrm>
            <a:off x="942975" y="1990725"/>
            <a:ext cx="1562100" cy="156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3502013" y="2786850"/>
            <a:ext cx="2009700" cy="200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6496050" y="2209800"/>
            <a:ext cx="1419300" cy="141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8" name="Google Shape;998;p41"/>
          <p:cNvCxnSpPr/>
          <p:nvPr/>
        </p:nvCxnSpPr>
        <p:spPr>
          <a:xfrm>
            <a:off x="2266950" y="3124200"/>
            <a:ext cx="1600200" cy="504900"/>
          </a:xfrm>
          <a:prstGeom prst="straightConnector1">
            <a:avLst/>
          </a:prstGeom>
          <a:noFill/>
          <a:ln cap="flat" cmpd="sng" w="28575">
            <a:solidFill>
              <a:srgbClr val="FFFFFF"/>
            </a:solidFill>
            <a:prstDash val="solid"/>
            <a:round/>
            <a:headEnd len="med" w="med" type="none"/>
            <a:tailEnd len="med" w="med" type="none"/>
          </a:ln>
        </p:spPr>
      </p:cxnSp>
      <p:cxnSp>
        <p:nvCxnSpPr>
          <p:cNvPr id="999" name="Google Shape;999;p41"/>
          <p:cNvCxnSpPr/>
          <p:nvPr/>
        </p:nvCxnSpPr>
        <p:spPr>
          <a:xfrm flipH="1" rot="10800000">
            <a:off x="4943475" y="2786850"/>
            <a:ext cx="1790700" cy="1080300"/>
          </a:xfrm>
          <a:prstGeom prst="straightConnector1">
            <a:avLst/>
          </a:prstGeom>
          <a:noFill/>
          <a:ln cap="flat" cmpd="sng" w="28575">
            <a:solidFill>
              <a:srgbClr val="FFFFFF"/>
            </a:solidFill>
            <a:prstDash val="solid"/>
            <a:round/>
            <a:headEnd len="med" w="med" type="none"/>
            <a:tailEnd len="med" w="med" type="none"/>
          </a:ln>
        </p:spPr>
      </p:cxnSp>
      <p:cxnSp>
        <p:nvCxnSpPr>
          <p:cNvPr id="1000" name="Google Shape;1000;p41"/>
          <p:cNvCxnSpPr/>
          <p:nvPr/>
        </p:nvCxnSpPr>
        <p:spPr>
          <a:xfrm flipH="1">
            <a:off x="-676425" y="2695575"/>
            <a:ext cx="1886100" cy="714300"/>
          </a:xfrm>
          <a:prstGeom prst="straightConnector1">
            <a:avLst/>
          </a:prstGeom>
          <a:noFill/>
          <a:ln cap="flat" cmpd="sng" w="28575">
            <a:solidFill>
              <a:srgbClr val="FFFFFF"/>
            </a:solidFill>
            <a:prstDash val="solid"/>
            <a:round/>
            <a:headEnd len="med" w="med" type="none"/>
            <a:tailEnd len="med" w="med" type="none"/>
          </a:ln>
        </p:spPr>
      </p:cxnSp>
      <p:cxnSp>
        <p:nvCxnSpPr>
          <p:cNvPr id="1001" name="Google Shape;1001;p41"/>
          <p:cNvCxnSpPr/>
          <p:nvPr/>
        </p:nvCxnSpPr>
        <p:spPr>
          <a:xfrm rot="10800000">
            <a:off x="7562400" y="2867025"/>
            <a:ext cx="1734000" cy="1181100"/>
          </a:xfrm>
          <a:prstGeom prst="straightConnector1">
            <a:avLst/>
          </a:prstGeom>
          <a:noFill/>
          <a:ln cap="flat" cmpd="sng" w="28575">
            <a:solidFill>
              <a:srgbClr val="FFFFFF"/>
            </a:solidFill>
            <a:prstDash val="solid"/>
            <a:round/>
            <a:headEnd len="med" w="med" type="none"/>
            <a:tailEnd len="med" w="med" type="none"/>
          </a:ln>
        </p:spPr>
      </p:cxnSp>
      <p:grpSp>
        <p:nvGrpSpPr>
          <p:cNvPr id="1002" name="Google Shape;1002;p41"/>
          <p:cNvGrpSpPr/>
          <p:nvPr/>
        </p:nvGrpSpPr>
        <p:grpSpPr>
          <a:xfrm>
            <a:off x="4129704" y="3127933"/>
            <a:ext cx="754327" cy="497437"/>
            <a:chOff x="2504975" y="1971250"/>
            <a:chExt cx="2053150" cy="1626675"/>
          </a:xfrm>
        </p:grpSpPr>
        <p:sp>
          <p:nvSpPr>
            <p:cNvPr id="1003" name="Google Shape;1003;p41"/>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1"/>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1"/>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1"/>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1"/>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1"/>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41"/>
          <p:cNvSpPr/>
          <p:nvPr/>
        </p:nvSpPr>
        <p:spPr>
          <a:xfrm>
            <a:off x="1406350" y="2314048"/>
            <a:ext cx="535680"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41"/>
          <p:cNvGrpSpPr/>
          <p:nvPr/>
        </p:nvGrpSpPr>
        <p:grpSpPr>
          <a:xfrm>
            <a:off x="6909290" y="2369551"/>
            <a:ext cx="579334" cy="649968"/>
            <a:chOff x="4987050" y="879605"/>
            <a:chExt cx="2324774" cy="2608220"/>
          </a:xfrm>
        </p:grpSpPr>
        <p:sp>
          <p:nvSpPr>
            <p:cNvPr id="1020" name="Google Shape;1020;p41"/>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1"/>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1"/>
            <p:cNvSpPr/>
            <p:nvPr/>
          </p:nvSpPr>
          <p:spPr>
            <a:xfrm>
              <a:off x="5162302" y="879605"/>
              <a:ext cx="2149522" cy="1996268"/>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41"/>
          <p:cNvSpPr txBox="1"/>
          <p:nvPr>
            <p:ph idx="4294967295" type="ctrTitle"/>
          </p:nvPr>
        </p:nvSpPr>
        <p:spPr>
          <a:xfrm>
            <a:off x="686025" y="292596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RF001</a:t>
            </a:r>
            <a:endParaRPr sz="1400">
              <a:solidFill>
                <a:srgbClr val="0E2A47"/>
              </a:solidFill>
            </a:endParaRPr>
          </a:p>
        </p:txBody>
      </p:sp>
      <p:sp>
        <p:nvSpPr>
          <p:cNvPr id="1026" name="Google Shape;1026;p41"/>
          <p:cNvSpPr txBox="1"/>
          <p:nvPr>
            <p:ph idx="4294967295" type="ctrTitle"/>
          </p:nvPr>
        </p:nvSpPr>
        <p:spPr>
          <a:xfrm>
            <a:off x="6251713" y="305931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RF003</a:t>
            </a:r>
            <a:endParaRPr sz="1400">
              <a:solidFill>
                <a:srgbClr val="0E2A47"/>
              </a:solidFill>
            </a:endParaRPr>
          </a:p>
        </p:txBody>
      </p:sp>
      <p:sp>
        <p:nvSpPr>
          <p:cNvPr id="1027" name="Google Shape;1027;p41"/>
          <p:cNvSpPr txBox="1"/>
          <p:nvPr>
            <p:ph type="ctrTitle"/>
          </p:nvPr>
        </p:nvSpPr>
        <p:spPr>
          <a:xfrm>
            <a:off x="660000" y="554775"/>
            <a:ext cx="52965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Requisitos No Funcionales</a:t>
            </a:r>
            <a:endParaRPr/>
          </a:p>
        </p:txBody>
      </p:sp>
      <p:sp>
        <p:nvSpPr>
          <p:cNvPr id="1028" name="Google Shape;1028;p41"/>
          <p:cNvSpPr/>
          <p:nvPr/>
        </p:nvSpPr>
        <p:spPr>
          <a:xfrm>
            <a:off x="1019175" y="1838325"/>
            <a:ext cx="1562100" cy="15621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1"/>
          <p:cNvSpPr/>
          <p:nvPr/>
        </p:nvSpPr>
        <p:spPr>
          <a:xfrm>
            <a:off x="3578213" y="2634450"/>
            <a:ext cx="2009700" cy="20097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p:nvPr/>
        </p:nvSpPr>
        <p:spPr>
          <a:xfrm>
            <a:off x="6572250" y="2057400"/>
            <a:ext cx="1419300" cy="14193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1" name="Google Shape;1031;p41"/>
          <p:cNvCxnSpPr/>
          <p:nvPr/>
        </p:nvCxnSpPr>
        <p:spPr>
          <a:xfrm>
            <a:off x="2343150" y="2971800"/>
            <a:ext cx="1600200" cy="504900"/>
          </a:xfrm>
          <a:prstGeom prst="straightConnector1">
            <a:avLst/>
          </a:prstGeom>
          <a:noFill/>
          <a:ln cap="flat" cmpd="sng" w="28575">
            <a:solidFill>
              <a:srgbClr val="48FFD5"/>
            </a:solidFill>
            <a:prstDash val="solid"/>
            <a:round/>
            <a:headEnd len="med" w="med" type="none"/>
            <a:tailEnd len="med" w="med" type="none"/>
          </a:ln>
        </p:spPr>
      </p:cxnSp>
      <p:cxnSp>
        <p:nvCxnSpPr>
          <p:cNvPr id="1032" name="Google Shape;1032;p41"/>
          <p:cNvCxnSpPr/>
          <p:nvPr/>
        </p:nvCxnSpPr>
        <p:spPr>
          <a:xfrm flipH="1" rot="10800000">
            <a:off x="5019675" y="2634450"/>
            <a:ext cx="1790700" cy="1080300"/>
          </a:xfrm>
          <a:prstGeom prst="straightConnector1">
            <a:avLst/>
          </a:prstGeom>
          <a:noFill/>
          <a:ln cap="flat" cmpd="sng" w="28575">
            <a:solidFill>
              <a:srgbClr val="48FFD5"/>
            </a:solidFill>
            <a:prstDash val="solid"/>
            <a:round/>
            <a:headEnd len="med" w="med" type="none"/>
            <a:tailEnd len="med" w="med" type="none"/>
          </a:ln>
        </p:spPr>
      </p:cxnSp>
      <p:cxnSp>
        <p:nvCxnSpPr>
          <p:cNvPr id="1033" name="Google Shape;1033;p41"/>
          <p:cNvCxnSpPr/>
          <p:nvPr/>
        </p:nvCxnSpPr>
        <p:spPr>
          <a:xfrm flipH="1">
            <a:off x="-600225" y="2543175"/>
            <a:ext cx="1886100" cy="714300"/>
          </a:xfrm>
          <a:prstGeom prst="straightConnector1">
            <a:avLst/>
          </a:prstGeom>
          <a:noFill/>
          <a:ln cap="flat" cmpd="sng" w="28575">
            <a:solidFill>
              <a:srgbClr val="48FFD5"/>
            </a:solidFill>
            <a:prstDash val="solid"/>
            <a:round/>
            <a:headEnd len="med" w="med" type="none"/>
            <a:tailEnd len="med" w="med" type="none"/>
          </a:ln>
        </p:spPr>
      </p:cxnSp>
      <p:cxnSp>
        <p:nvCxnSpPr>
          <p:cNvPr id="1034" name="Google Shape;1034;p41"/>
          <p:cNvCxnSpPr/>
          <p:nvPr/>
        </p:nvCxnSpPr>
        <p:spPr>
          <a:xfrm rot="10800000">
            <a:off x="7638600" y="2714625"/>
            <a:ext cx="1734000" cy="1181100"/>
          </a:xfrm>
          <a:prstGeom prst="straightConnector1">
            <a:avLst/>
          </a:prstGeom>
          <a:noFill/>
          <a:ln cap="flat" cmpd="sng" w="28575">
            <a:solidFill>
              <a:srgbClr val="48FFD5"/>
            </a:solidFill>
            <a:prstDash val="solid"/>
            <a:round/>
            <a:headEnd len="med" w="med" type="none"/>
            <a:tailEnd len="med" w="med" type="none"/>
          </a:ln>
        </p:spPr>
      </p:cxnSp>
      <p:grpSp>
        <p:nvGrpSpPr>
          <p:cNvPr id="1035" name="Google Shape;1035;p41"/>
          <p:cNvGrpSpPr/>
          <p:nvPr/>
        </p:nvGrpSpPr>
        <p:grpSpPr>
          <a:xfrm>
            <a:off x="4205904" y="2975533"/>
            <a:ext cx="754327" cy="497437"/>
            <a:chOff x="2504975" y="1971250"/>
            <a:chExt cx="2053150" cy="1626675"/>
          </a:xfrm>
        </p:grpSpPr>
        <p:sp>
          <p:nvSpPr>
            <p:cNvPr id="1036" name="Google Shape;1036;p41"/>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1"/>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1"/>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1"/>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41"/>
          <p:cNvSpPr/>
          <p:nvPr/>
        </p:nvSpPr>
        <p:spPr>
          <a:xfrm>
            <a:off x="1482550" y="2161648"/>
            <a:ext cx="535680"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 name="Google Shape;1052;p41"/>
          <p:cNvGrpSpPr/>
          <p:nvPr/>
        </p:nvGrpSpPr>
        <p:grpSpPr>
          <a:xfrm>
            <a:off x="6985490" y="2217151"/>
            <a:ext cx="579334" cy="649968"/>
            <a:chOff x="4987050" y="879605"/>
            <a:chExt cx="2324774" cy="2608220"/>
          </a:xfrm>
        </p:grpSpPr>
        <p:sp>
          <p:nvSpPr>
            <p:cNvPr id="1053" name="Google Shape;1053;p41"/>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a:off x="5162302" y="879605"/>
              <a:ext cx="2149522" cy="1996268"/>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41"/>
          <p:cNvSpPr txBox="1"/>
          <p:nvPr>
            <p:ph idx="4294967295" type="ctrTitle"/>
          </p:nvPr>
        </p:nvSpPr>
        <p:spPr>
          <a:xfrm>
            <a:off x="3545075" y="3797638"/>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400">
                <a:solidFill>
                  <a:srgbClr val="0E2A47"/>
                </a:solidFill>
              </a:rPr>
              <a:t>RNF005</a:t>
            </a:r>
            <a:endParaRPr sz="1400">
              <a:solidFill>
                <a:srgbClr val="0E2A47"/>
              </a:solidFill>
            </a:endParaRPr>
          </a:p>
        </p:txBody>
      </p:sp>
      <p:sp>
        <p:nvSpPr>
          <p:cNvPr id="1059" name="Google Shape;1059;p41"/>
          <p:cNvSpPr txBox="1"/>
          <p:nvPr>
            <p:ph idx="4294967295" type="ctrTitle"/>
          </p:nvPr>
        </p:nvSpPr>
        <p:spPr>
          <a:xfrm>
            <a:off x="762225" y="277356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RNF004</a:t>
            </a:r>
            <a:endParaRPr sz="1400">
              <a:solidFill>
                <a:srgbClr val="0E2A47"/>
              </a:solidFill>
            </a:endParaRPr>
          </a:p>
        </p:txBody>
      </p:sp>
      <p:sp>
        <p:nvSpPr>
          <p:cNvPr id="1060" name="Google Shape;1060;p41"/>
          <p:cNvSpPr txBox="1"/>
          <p:nvPr>
            <p:ph idx="4294967295" type="ctrTitle"/>
          </p:nvPr>
        </p:nvSpPr>
        <p:spPr>
          <a:xfrm>
            <a:off x="6327913" y="2906913"/>
            <a:ext cx="20760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400">
                <a:solidFill>
                  <a:srgbClr val="0E2A47"/>
                </a:solidFill>
              </a:rPr>
              <a:t>RNF010</a:t>
            </a:r>
            <a:endParaRPr sz="1400">
              <a:solidFill>
                <a:srgbClr val="0E2A4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4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 No-Funcional “RNF 004”</a:t>
            </a:r>
            <a:endParaRPr>
              <a:solidFill>
                <a:srgbClr val="1EFFC1"/>
              </a:solidFill>
            </a:endParaRPr>
          </a:p>
        </p:txBody>
      </p:sp>
      <p:grpSp>
        <p:nvGrpSpPr>
          <p:cNvPr id="1066" name="Google Shape;1066;p42"/>
          <p:cNvGrpSpPr/>
          <p:nvPr/>
        </p:nvGrpSpPr>
        <p:grpSpPr>
          <a:xfrm>
            <a:off x="6398452" y="2898015"/>
            <a:ext cx="1465052" cy="1514866"/>
            <a:chOff x="-44528075" y="1982825"/>
            <a:chExt cx="300900" cy="301700"/>
          </a:xfrm>
        </p:grpSpPr>
        <p:sp>
          <p:nvSpPr>
            <p:cNvPr id="1067" name="Google Shape;1067;p42"/>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42"/>
          <p:cNvSpPr/>
          <p:nvPr/>
        </p:nvSpPr>
        <p:spPr>
          <a:xfrm>
            <a:off x="1844527" y="1455490"/>
            <a:ext cx="1465052" cy="1514866"/>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5" name="Google Shape;1075;p42"/>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grpSp>
        <p:nvGrpSpPr>
          <p:cNvPr id="1076" name="Google Shape;1076;p42"/>
          <p:cNvGrpSpPr/>
          <p:nvPr/>
        </p:nvGrpSpPr>
        <p:grpSpPr>
          <a:xfrm>
            <a:off x="8489556" y="4453140"/>
            <a:ext cx="434329" cy="482379"/>
            <a:chOff x="3860250" y="1427025"/>
            <a:chExt cx="487900" cy="483200"/>
          </a:xfrm>
        </p:grpSpPr>
        <p:sp>
          <p:nvSpPr>
            <p:cNvPr id="1077" name="Google Shape;1077;p42"/>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8" name="Google Shape;1078;p42"/>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9" name="Google Shape;1079;p42"/>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080" name="Google Shape;1080;p42"/>
          <p:cNvPicPr preferRelativeResize="0"/>
          <p:nvPr/>
        </p:nvPicPr>
        <p:blipFill rotWithShape="1">
          <a:blip r:embed="rId4">
            <a:alphaModFix/>
          </a:blip>
          <a:srcRect b="25291" l="27458" r="32831" t="46075"/>
          <a:stretch/>
        </p:blipFill>
        <p:spPr>
          <a:xfrm>
            <a:off x="2229800" y="1809206"/>
            <a:ext cx="5280949" cy="21409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 No-Funcional “RNF005”</a:t>
            </a:r>
            <a:endParaRPr>
              <a:solidFill>
                <a:srgbClr val="1EFFC1"/>
              </a:solidFill>
            </a:endParaRPr>
          </a:p>
        </p:txBody>
      </p:sp>
      <p:grpSp>
        <p:nvGrpSpPr>
          <p:cNvPr id="1086" name="Google Shape;1086;p43"/>
          <p:cNvGrpSpPr/>
          <p:nvPr/>
        </p:nvGrpSpPr>
        <p:grpSpPr>
          <a:xfrm>
            <a:off x="6008002" y="2762390"/>
            <a:ext cx="1465052" cy="1514866"/>
            <a:chOff x="-44528075" y="1982825"/>
            <a:chExt cx="300900" cy="301700"/>
          </a:xfrm>
        </p:grpSpPr>
        <p:sp>
          <p:nvSpPr>
            <p:cNvPr id="1087" name="Google Shape;1087;p43"/>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43"/>
          <p:cNvSpPr/>
          <p:nvPr/>
        </p:nvSpPr>
        <p:spPr>
          <a:xfrm>
            <a:off x="1666777" y="1455490"/>
            <a:ext cx="1465052" cy="1514866"/>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5" name="Google Shape;1095;p43"/>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grpSp>
        <p:nvGrpSpPr>
          <p:cNvPr id="1096" name="Google Shape;1096;p43"/>
          <p:cNvGrpSpPr/>
          <p:nvPr/>
        </p:nvGrpSpPr>
        <p:grpSpPr>
          <a:xfrm>
            <a:off x="8489556" y="4453140"/>
            <a:ext cx="434329" cy="482379"/>
            <a:chOff x="3860250" y="1427025"/>
            <a:chExt cx="487900" cy="483200"/>
          </a:xfrm>
        </p:grpSpPr>
        <p:sp>
          <p:nvSpPr>
            <p:cNvPr id="1097" name="Google Shape;1097;p43"/>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8" name="Google Shape;1098;p43"/>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9" name="Google Shape;1099;p43"/>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100" name="Google Shape;1100;p43"/>
          <p:cNvPicPr preferRelativeResize="0"/>
          <p:nvPr/>
        </p:nvPicPr>
        <p:blipFill rotWithShape="1">
          <a:blip r:embed="rId4">
            <a:alphaModFix/>
          </a:blip>
          <a:srcRect b="19266" l="27511" r="32622" t="51310"/>
          <a:stretch/>
        </p:blipFill>
        <p:spPr>
          <a:xfrm>
            <a:off x="2013950" y="1787375"/>
            <a:ext cx="5116100" cy="212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4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Requisito No-Funcional “RNF010”</a:t>
            </a:r>
            <a:endParaRPr>
              <a:solidFill>
                <a:srgbClr val="1EFFC1"/>
              </a:solidFill>
            </a:endParaRPr>
          </a:p>
        </p:txBody>
      </p:sp>
      <p:grpSp>
        <p:nvGrpSpPr>
          <p:cNvPr id="1106" name="Google Shape;1106;p44"/>
          <p:cNvGrpSpPr/>
          <p:nvPr/>
        </p:nvGrpSpPr>
        <p:grpSpPr>
          <a:xfrm>
            <a:off x="5966662" y="2652862"/>
            <a:ext cx="1479525" cy="1579641"/>
            <a:chOff x="-44528075" y="1982825"/>
            <a:chExt cx="300900" cy="301700"/>
          </a:xfrm>
        </p:grpSpPr>
        <p:sp>
          <p:nvSpPr>
            <p:cNvPr id="1107" name="Google Shape;1107;p44"/>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44"/>
          <p:cNvSpPr/>
          <p:nvPr/>
        </p:nvSpPr>
        <p:spPr>
          <a:xfrm>
            <a:off x="1411277" y="1379290"/>
            <a:ext cx="1465052" cy="1514866"/>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5" name="Google Shape;1115;p44"/>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grpSp>
        <p:nvGrpSpPr>
          <p:cNvPr id="1116" name="Google Shape;1116;p44"/>
          <p:cNvGrpSpPr/>
          <p:nvPr/>
        </p:nvGrpSpPr>
        <p:grpSpPr>
          <a:xfrm>
            <a:off x="8489556" y="4453140"/>
            <a:ext cx="434329" cy="482379"/>
            <a:chOff x="3860250" y="1427025"/>
            <a:chExt cx="487900" cy="483200"/>
          </a:xfrm>
        </p:grpSpPr>
        <p:sp>
          <p:nvSpPr>
            <p:cNvPr id="1117" name="Google Shape;1117;p44"/>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8" name="Google Shape;1118;p44"/>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9" name="Google Shape;1119;p44"/>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120" name="Google Shape;1120;p44"/>
          <p:cNvPicPr preferRelativeResize="0"/>
          <p:nvPr/>
        </p:nvPicPr>
        <p:blipFill rotWithShape="1">
          <a:blip r:embed="rId4">
            <a:alphaModFix/>
          </a:blip>
          <a:srcRect b="26030" l="27172" r="32880" t="45726"/>
          <a:stretch/>
        </p:blipFill>
        <p:spPr>
          <a:xfrm>
            <a:off x="1766350" y="1738575"/>
            <a:ext cx="5324125" cy="2116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4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IEEE830 SRS</a:t>
            </a:r>
            <a:endParaRPr/>
          </a:p>
        </p:txBody>
      </p:sp>
      <p:pic>
        <p:nvPicPr>
          <p:cNvPr id="1126" name="Google Shape;1126;p45" title="Gráfico">
            <a:hlinkClick r:id="rId3"/>
          </p:cNvPr>
          <p:cNvPicPr preferRelativeResize="0"/>
          <p:nvPr/>
        </p:nvPicPr>
        <p:blipFill>
          <a:blip r:embed="rId4">
            <a:alphaModFix/>
          </a:blip>
          <a:stretch>
            <a:fillRect/>
          </a:stretch>
        </p:blipFill>
        <p:spPr>
          <a:xfrm>
            <a:off x="1114175" y="1724588"/>
            <a:ext cx="3383499" cy="2092125"/>
          </a:xfrm>
          <a:prstGeom prst="rect">
            <a:avLst/>
          </a:prstGeom>
          <a:noFill/>
          <a:ln>
            <a:noFill/>
          </a:ln>
        </p:spPr>
      </p:pic>
      <p:cxnSp>
        <p:nvCxnSpPr>
          <p:cNvPr id="1127" name="Google Shape;1127;p4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128" name="Google Shape;1128;p45"/>
          <p:cNvSpPr txBox="1"/>
          <p:nvPr>
            <p:ph idx="4294967295" type="title"/>
          </p:nvPr>
        </p:nvSpPr>
        <p:spPr>
          <a:xfrm>
            <a:off x="311700" y="4290150"/>
            <a:ext cx="32715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Documento SRS</a:t>
            </a:r>
            <a:endParaRPr/>
          </a:p>
        </p:txBody>
      </p:sp>
      <p:sp>
        <p:nvSpPr>
          <p:cNvPr id="1129" name="Google Shape;1129;p45"/>
          <p:cNvSpPr/>
          <p:nvPr/>
        </p:nvSpPr>
        <p:spPr>
          <a:xfrm>
            <a:off x="3218525" y="4443600"/>
            <a:ext cx="409500" cy="352500"/>
          </a:xfrm>
          <a:prstGeom prst="rightArrow">
            <a:avLst>
              <a:gd fmla="val 50000" name="adj1"/>
              <a:gd fmla="val 50000" name="adj2"/>
            </a:avLst>
          </a:prstGeom>
          <a:solidFill>
            <a:schemeClr val="lt2"/>
          </a:solidFill>
          <a:ln cap="flat" cmpd="sng" w="19050">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5"/>
          <p:cNvSpPr txBox="1"/>
          <p:nvPr/>
        </p:nvSpPr>
        <p:spPr>
          <a:xfrm>
            <a:off x="4418675" y="1841700"/>
            <a:ext cx="4057500" cy="19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FFFFFF"/>
                </a:solidFill>
                <a:latin typeface="Roboto Light"/>
                <a:ea typeface="Roboto Light"/>
                <a:cs typeface="Roboto Light"/>
                <a:sym typeface="Roboto Light"/>
              </a:rPr>
              <a:t>EL documento escogido para realizar las especificaciones del producto son </a:t>
            </a:r>
            <a:r>
              <a:rPr lang="es" sz="1600">
                <a:solidFill>
                  <a:srgbClr val="FFFFFF"/>
                </a:solidFill>
                <a:latin typeface="Roboto Light"/>
                <a:ea typeface="Roboto Light"/>
                <a:cs typeface="Roboto Light"/>
                <a:sym typeface="Roboto Light"/>
              </a:rPr>
              <a:t>realizadas con</a:t>
            </a:r>
            <a:r>
              <a:rPr lang="es" sz="1600">
                <a:solidFill>
                  <a:srgbClr val="FFFFFF"/>
                </a:solidFill>
                <a:latin typeface="Roboto Light"/>
                <a:ea typeface="Roboto Light"/>
                <a:cs typeface="Roboto Light"/>
                <a:sym typeface="Roboto Light"/>
              </a:rPr>
              <a:t> la modalidad robusta </a:t>
            </a:r>
            <a:r>
              <a:rPr lang="es" sz="1600">
                <a:solidFill>
                  <a:srgbClr val="FFFFFF"/>
                </a:solidFill>
                <a:latin typeface="Roboto Light"/>
                <a:ea typeface="Roboto Light"/>
                <a:cs typeface="Roboto Light"/>
                <a:sym typeface="Roboto Light"/>
              </a:rPr>
              <a:t>bajo el estándar del Documento (</a:t>
            </a:r>
            <a:r>
              <a:rPr lang="es" sz="1600">
                <a:solidFill>
                  <a:srgbClr val="FFFFFF"/>
                </a:solidFill>
                <a:latin typeface="Roboto Light"/>
                <a:ea typeface="Roboto Light"/>
                <a:cs typeface="Roboto Light"/>
                <a:sym typeface="Roboto Light"/>
              </a:rPr>
              <a:t>IEEE830), el cual, nos permite profundizar y especificar </a:t>
            </a:r>
            <a:r>
              <a:rPr lang="es" sz="1600">
                <a:solidFill>
                  <a:srgbClr val="FFFFFF"/>
                </a:solidFill>
                <a:latin typeface="Roboto Light"/>
                <a:ea typeface="Roboto Light"/>
                <a:cs typeface="Roboto Light"/>
                <a:sym typeface="Roboto Light"/>
              </a:rPr>
              <a:t>más</a:t>
            </a:r>
            <a:r>
              <a:rPr lang="es" sz="1600">
                <a:solidFill>
                  <a:srgbClr val="FFFFFF"/>
                </a:solidFill>
                <a:latin typeface="Roboto Light"/>
                <a:ea typeface="Roboto Light"/>
                <a:cs typeface="Roboto Light"/>
                <a:sym typeface="Roboto Light"/>
              </a:rPr>
              <a:t> a fondo los procesos y manejos que el sistema </a:t>
            </a:r>
            <a:r>
              <a:rPr lang="es" sz="1600">
                <a:solidFill>
                  <a:srgbClr val="FFFFFF"/>
                </a:solidFill>
                <a:latin typeface="Roboto Light"/>
                <a:ea typeface="Roboto Light"/>
                <a:cs typeface="Roboto Light"/>
                <a:sym typeface="Roboto Light"/>
              </a:rPr>
              <a:t>deberá</a:t>
            </a:r>
            <a:r>
              <a:rPr lang="es" sz="1600">
                <a:solidFill>
                  <a:srgbClr val="FFFFFF"/>
                </a:solidFill>
                <a:latin typeface="Roboto Light"/>
                <a:ea typeface="Roboto Light"/>
                <a:cs typeface="Roboto Light"/>
                <a:sym typeface="Roboto Light"/>
              </a:rPr>
              <a:t> realizar.</a:t>
            </a:r>
            <a:endParaRPr sz="1600">
              <a:solidFill>
                <a:srgbClr val="FFFFFF"/>
              </a:solidFill>
              <a:latin typeface="Roboto Light"/>
              <a:ea typeface="Roboto Light"/>
              <a:cs typeface="Roboto Light"/>
              <a:sym typeface="Roboto Light"/>
            </a:endParaRPr>
          </a:p>
        </p:txBody>
      </p:sp>
      <p:pic>
        <p:nvPicPr>
          <p:cNvPr id="1131" name="Google Shape;1131;p45"/>
          <p:cNvPicPr preferRelativeResize="0"/>
          <p:nvPr/>
        </p:nvPicPr>
        <p:blipFill rotWithShape="1">
          <a:blip r:embed="rId5">
            <a:alphaModFix/>
          </a:blip>
          <a:srcRect b="3504" l="4159" r="3606" t="1771"/>
          <a:stretch/>
        </p:blipFill>
        <p:spPr>
          <a:xfrm>
            <a:off x="244821" y="34150"/>
            <a:ext cx="1043379" cy="1157550"/>
          </a:xfrm>
          <a:prstGeom prst="rect">
            <a:avLst/>
          </a:prstGeom>
          <a:noFill/>
          <a:ln>
            <a:noFill/>
          </a:ln>
        </p:spPr>
      </p:pic>
      <p:sp>
        <p:nvSpPr>
          <p:cNvPr id="1132" name="Google Shape;1132;p45"/>
          <p:cNvSpPr txBox="1"/>
          <p:nvPr/>
        </p:nvSpPr>
        <p:spPr>
          <a:xfrm>
            <a:off x="3628025" y="4443600"/>
            <a:ext cx="5334600" cy="6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u="sng">
                <a:solidFill>
                  <a:schemeClr val="hlink"/>
                </a:solidFill>
                <a:hlinkClick r:id="rId6"/>
              </a:rPr>
              <a:t>https://drive.google.com/file/d/1ZSqVkwzpA0vYnsfRe8-GbIwIgiSMok39/view?usp=sharing</a:t>
            </a:r>
            <a:endParaRPr sz="1200">
              <a:solidFill>
                <a:srgbClr val="48FFD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4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DIAGRAMA DE </a:t>
            </a:r>
            <a:r>
              <a:rPr lang="es">
                <a:solidFill>
                  <a:srgbClr val="1EFFC1"/>
                </a:solidFill>
              </a:rPr>
              <a:t>CASOS DE USO</a:t>
            </a:r>
            <a:endParaRPr>
              <a:solidFill>
                <a:srgbClr val="1EFFC1"/>
              </a:solidFill>
            </a:endParaRPr>
          </a:p>
        </p:txBody>
      </p:sp>
      <p:sp>
        <p:nvSpPr>
          <p:cNvPr id="1138" name="Google Shape;1138;p46"/>
          <p:cNvSpPr/>
          <p:nvPr/>
        </p:nvSpPr>
        <p:spPr>
          <a:xfrm>
            <a:off x="5042550" y="2625746"/>
            <a:ext cx="3512880" cy="861254"/>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5383577" y="2707198"/>
            <a:ext cx="487646" cy="69929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5581212" y="2650144"/>
            <a:ext cx="92404" cy="63513"/>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5577361" y="1915000"/>
            <a:ext cx="100105" cy="143539"/>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5599187" y="1946279"/>
            <a:ext cx="56468" cy="80979"/>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5627412" y="2047492"/>
            <a:ext cx="12" cy="682729"/>
          </a:xfrm>
          <a:custGeom>
            <a:rect b="b" l="l" r="r" t="t"/>
            <a:pathLst>
              <a:path extrusionOk="0" fill="none" h="38698" w="1">
                <a:moveTo>
                  <a:pt x="1" y="38698"/>
                </a:moveTo>
                <a:lnTo>
                  <a:pt x="1" y="0"/>
                </a:lnTo>
              </a:path>
            </a:pathLst>
          </a:custGeom>
          <a:solidFill>
            <a:srgbClr val="48FFD5"/>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5449673" y="2801954"/>
            <a:ext cx="354829" cy="508845"/>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5449673" y="2801954"/>
            <a:ext cx="354829" cy="508845"/>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6" name="Google Shape;1146;p46"/>
          <p:cNvGrpSpPr/>
          <p:nvPr/>
        </p:nvGrpSpPr>
        <p:grpSpPr>
          <a:xfrm>
            <a:off x="5536335" y="2895128"/>
            <a:ext cx="181605" cy="325749"/>
            <a:chOff x="2905736" y="2888729"/>
            <a:chExt cx="235606" cy="294716"/>
          </a:xfrm>
        </p:grpSpPr>
        <p:sp>
          <p:nvSpPr>
            <p:cNvPr id="1147" name="Google Shape;1147;p46"/>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46"/>
          <p:cNvSpPr/>
          <p:nvPr/>
        </p:nvSpPr>
        <p:spPr>
          <a:xfrm>
            <a:off x="7175159" y="1915000"/>
            <a:ext cx="100745" cy="143539"/>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6981375" y="2707198"/>
            <a:ext cx="488286" cy="69929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7179010" y="2650144"/>
            <a:ext cx="93044" cy="63513"/>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7225850" y="1986750"/>
            <a:ext cx="12" cy="762809"/>
          </a:xfrm>
          <a:custGeom>
            <a:rect b="b" l="l" r="r" t="t"/>
            <a:pathLst>
              <a:path extrusionOk="0" fill="none" h="43237" w="1">
                <a:moveTo>
                  <a:pt x="1" y="43236"/>
                </a:moveTo>
                <a:lnTo>
                  <a:pt x="1" y="1"/>
                </a:lnTo>
              </a:path>
            </a:pathLst>
          </a:custGeom>
          <a:solidFill>
            <a:srgbClr val="48FFD5"/>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7197613" y="1946279"/>
            <a:ext cx="55841" cy="80062"/>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7048111" y="2801954"/>
            <a:ext cx="354829" cy="508845"/>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7048111" y="2801954"/>
            <a:ext cx="354829" cy="508845"/>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6376266" y="4054204"/>
            <a:ext cx="100105" cy="144474"/>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6182470" y="2707198"/>
            <a:ext cx="487646" cy="69929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6378825" y="3399102"/>
            <a:ext cx="92416" cy="63513"/>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6426317" y="3294202"/>
            <a:ext cx="12" cy="831809"/>
          </a:xfrm>
          <a:custGeom>
            <a:rect b="b" l="l" r="r" t="t"/>
            <a:pathLst>
              <a:path extrusionOk="0" fill="none" h="47148" w="1">
                <a:moveTo>
                  <a:pt x="0" y="47148"/>
                </a:moveTo>
                <a:lnTo>
                  <a:pt x="0" y="1"/>
                </a:lnTo>
              </a:path>
            </a:pathLst>
          </a:custGeom>
          <a:solidFill>
            <a:srgbClr val="48FFD5"/>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6398720" y="4086418"/>
            <a:ext cx="55841" cy="80062"/>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6249205" y="2801954"/>
            <a:ext cx="354829" cy="508845"/>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6249205" y="2801954"/>
            <a:ext cx="354829" cy="508845"/>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7974052" y="4054204"/>
            <a:ext cx="100757" cy="144474"/>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7780268" y="2707198"/>
            <a:ext cx="488286" cy="69929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7977263" y="3399102"/>
            <a:ext cx="92404" cy="63513"/>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8024755" y="3196677"/>
            <a:ext cx="12" cy="929336"/>
          </a:xfrm>
          <a:custGeom>
            <a:rect b="b" l="l" r="r" t="t"/>
            <a:pathLst>
              <a:path extrusionOk="0" fill="none" h="52676" w="1">
                <a:moveTo>
                  <a:pt x="0" y="52676"/>
                </a:moveTo>
                <a:lnTo>
                  <a:pt x="0" y="1"/>
                </a:lnTo>
              </a:path>
            </a:pathLst>
          </a:custGeom>
          <a:solidFill>
            <a:srgbClr val="48FFD5"/>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7996518" y="4085483"/>
            <a:ext cx="55829" cy="80079"/>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7847004" y="2801954"/>
            <a:ext cx="354829" cy="508845"/>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7847004" y="2801954"/>
            <a:ext cx="354829" cy="508845"/>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46"/>
          <p:cNvGrpSpPr/>
          <p:nvPr/>
        </p:nvGrpSpPr>
        <p:grpSpPr>
          <a:xfrm>
            <a:off x="7139362" y="2910048"/>
            <a:ext cx="171283" cy="262870"/>
            <a:chOff x="5029650" y="894850"/>
            <a:chExt cx="1559950" cy="1670075"/>
          </a:xfrm>
        </p:grpSpPr>
        <p:sp>
          <p:nvSpPr>
            <p:cNvPr id="1173" name="Google Shape;1173;p46"/>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46"/>
          <p:cNvGrpSpPr/>
          <p:nvPr/>
        </p:nvGrpSpPr>
        <p:grpSpPr>
          <a:xfrm>
            <a:off x="7948319" y="2922522"/>
            <a:ext cx="151047" cy="268657"/>
            <a:chOff x="736175" y="1051000"/>
            <a:chExt cx="1678300" cy="2081000"/>
          </a:xfrm>
        </p:grpSpPr>
        <p:sp>
          <p:nvSpPr>
            <p:cNvPr id="1178" name="Google Shape;1178;p46"/>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6"/>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46"/>
          <p:cNvGrpSpPr/>
          <p:nvPr/>
        </p:nvGrpSpPr>
        <p:grpSpPr>
          <a:xfrm>
            <a:off x="6364000" y="2931350"/>
            <a:ext cx="123802" cy="250364"/>
            <a:chOff x="2790850" y="955650"/>
            <a:chExt cx="1984000" cy="2791125"/>
          </a:xfrm>
        </p:grpSpPr>
        <p:sp>
          <p:nvSpPr>
            <p:cNvPr id="1183" name="Google Shape;1183;p46"/>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46"/>
          <p:cNvSpPr txBox="1"/>
          <p:nvPr/>
        </p:nvSpPr>
        <p:spPr>
          <a:xfrm>
            <a:off x="697250" y="1810700"/>
            <a:ext cx="3720600" cy="28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186" name="Google Shape;1186;p46"/>
          <p:cNvSpPr txBox="1"/>
          <p:nvPr/>
        </p:nvSpPr>
        <p:spPr>
          <a:xfrm>
            <a:off x="585025" y="1694450"/>
            <a:ext cx="4006800" cy="27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En este podemos evidenciar quien será el encargado de verificar y gestionar diferentes etapas del sistema y su adecuado funcionamiento.</a:t>
            </a:r>
            <a:endParaRPr b="1">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0"/>
          <p:cNvSpPr txBox="1"/>
          <p:nvPr>
            <p:ph type="ctrTitle"/>
          </p:nvPr>
        </p:nvSpPr>
        <p:spPr>
          <a:xfrm>
            <a:off x="4946300" y="5097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INTRODUCCIÓN</a:t>
            </a:r>
            <a:endParaRPr sz="3000"/>
          </a:p>
        </p:txBody>
      </p:sp>
      <p:cxnSp>
        <p:nvCxnSpPr>
          <p:cNvPr id="311" name="Google Shape;311;p20"/>
          <p:cNvCxnSpPr/>
          <p:nvPr/>
        </p:nvCxnSpPr>
        <p:spPr>
          <a:xfrm>
            <a:off x="5001375" y="1116300"/>
            <a:ext cx="4448400" cy="0"/>
          </a:xfrm>
          <a:prstGeom prst="straightConnector1">
            <a:avLst/>
          </a:prstGeom>
          <a:noFill/>
          <a:ln cap="flat" cmpd="sng" w="9525">
            <a:solidFill>
              <a:srgbClr val="48FFD5"/>
            </a:solidFill>
            <a:prstDash val="solid"/>
            <a:round/>
            <a:headEnd len="med" w="med" type="none"/>
            <a:tailEnd len="med" w="med" type="none"/>
          </a:ln>
        </p:spPr>
      </p:cxnSp>
      <p:grpSp>
        <p:nvGrpSpPr>
          <p:cNvPr id="312" name="Google Shape;312;p20"/>
          <p:cNvGrpSpPr/>
          <p:nvPr/>
        </p:nvGrpSpPr>
        <p:grpSpPr>
          <a:xfrm>
            <a:off x="6273873" y="3478977"/>
            <a:ext cx="2422063" cy="1664528"/>
            <a:chOff x="160325" y="221250"/>
            <a:chExt cx="7199950" cy="5116900"/>
          </a:xfrm>
        </p:grpSpPr>
        <p:sp>
          <p:nvSpPr>
            <p:cNvPr id="313" name="Google Shape;313;p20"/>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0"/>
          <p:cNvSpPr txBox="1"/>
          <p:nvPr/>
        </p:nvSpPr>
        <p:spPr>
          <a:xfrm>
            <a:off x="965500" y="2062963"/>
            <a:ext cx="4769100" cy="2023500"/>
          </a:xfrm>
          <a:prstGeom prst="rect">
            <a:avLst/>
          </a:prstGeom>
          <a:noFill/>
          <a:ln>
            <a:noFill/>
          </a:ln>
        </p:spPr>
        <p:txBody>
          <a:bodyPr anchorCtr="0" anchor="t" bIns="91425" lIns="91425" spcFirstLastPara="1" rIns="91425" wrap="square" tIns="91425">
            <a:noAutofit/>
          </a:bodyPr>
          <a:lstStyle/>
          <a:p>
            <a:pPr indent="0" lvl="0" marL="190500" rtl="0" algn="l">
              <a:spcBef>
                <a:spcPts val="0"/>
              </a:spcBef>
              <a:spcAft>
                <a:spcPts val="0"/>
              </a:spcAft>
              <a:buClr>
                <a:schemeClr val="dk1"/>
              </a:buClr>
              <a:buSzPts val="1100"/>
              <a:buFont typeface="Arial"/>
              <a:buNone/>
            </a:pPr>
            <a:r>
              <a:rPr lang="es" sz="1600">
                <a:solidFill>
                  <a:srgbClr val="FBFBFB"/>
                </a:solidFill>
                <a:latin typeface="Roboto"/>
                <a:ea typeface="Roboto"/>
                <a:cs typeface="Roboto"/>
                <a:sym typeface="Roboto"/>
              </a:rPr>
              <a:t>Security Innovation plantea crear un sistema de acceso, que sea eficiente y competitivo de modo que este permita generar nuevas oportunidades en cuanto al control y desarrollo de estos. Brindando instrumentos que permitan mantener y proporcionar un estándar reduciendo notoriamente falencias que encontramos diariamente en la mayoría de ingresos a una institución.</a:t>
            </a:r>
            <a:endParaRPr sz="1600">
              <a:solidFill>
                <a:srgbClr val="FBFBFB"/>
              </a:solidFill>
              <a:latin typeface="Roboto"/>
              <a:ea typeface="Roboto"/>
              <a:cs typeface="Roboto"/>
              <a:sym typeface="Roboto"/>
            </a:endParaRPr>
          </a:p>
          <a:p>
            <a:pPr indent="0" lvl="0" marL="0" rtl="0" algn="l">
              <a:spcBef>
                <a:spcPts val="0"/>
              </a:spcBef>
              <a:spcAft>
                <a:spcPts val="0"/>
              </a:spcAft>
              <a:buNone/>
            </a:pPr>
            <a:r>
              <a:t/>
            </a:r>
            <a:endParaRPr>
              <a:solidFill>
                <a:srgbClr val="48FFD5"/>
              </a:solidFill>
              <a:latin typeface="Roboto Light"/>
              <a:ea typeface="Roboto Light"/>
              <a:cs typeface="Roboto Light"/>
              <a:sym typeface="Roboto Light"/>
            </a:endParaRPr>
          </a:p>
        </p:txBody>
      </p:sp>
      <p:pic>
        <p:nvPicPr>
          <p:cNvPr id="318" name="Google Shape;318;p20"/>
          <p:cNvPicPr preferRelativeResize="0"/>
          <p:nvPr/>
        </p:nvPicPr>
        <p:blipFill rotWithShape="1">
          <a:blip r:embed="rId3">
            <a:alphaModFix/>
          </a:blip>
          <a:srcRect b="3504" l="4159" r="3606" t="1771"/>
          <a:stretch/>
        </p:blipFill>
        <p:spPr>
          <a:xfrm>
            <a:off x="230496" y="172550"/>
            <a:ext cx="1043379" cy="1157550"/>
          </a:xfrm>
          <a:prstGeom prst="rect">
            <a:avLst/>
          </a:prstGeom>
          <a:noFill/>
          <a:ln>
            <a:noFill/>
          </a:ln>
        </p:spPr>
      </p:pic>
      <p:sp>
        <p:nvSpPr>
          <p:cNvPr id="319" name="Google Shape;319;p20"/>
          <p:cNvSpPr/>
          <p:nvPr/>
        </p:nvSpPr>
        <p:spPr>
          <a:xfrm>
            <a:off x="5402206" y="1887272"/>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5849472" y="2600236"/>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5545360" y="1958297"/>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5001369" y="1768953"/>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5883185" y="2448731"/>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5265722" y="1843145"/>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5833948" y="2302938"/>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47"/>
          <p:cNvSpPr/>
          <p:nvPr/>
        </p:nvSpPr>
        <p:spPr>
          <a:xfrm>
            <a:off x="265700" y="179175"/>
            <a:ext cx="8427900" cy="439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txBox="1"/>
          <p:nvPr>
            <p:ph idx="6" type="ctrTitle"/>
          </p:nvPr>
        </p:nvSpPr>
        <p:spPr>
          <a:xfrm>
            <a:off x="311700" y="4393075"/>
            <a:ext cx="3664800" cy="7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u="sng">
                <a:solidFill>
                  <a:schemeClr val="hlink"/>
                </a:solidFill>
                <a:hlinkClick r:id="rId3"/>
              </a:rPr>
              <a:t>https://drive.google.com/file/d/1NAESLxquDiPlY0y5zKqdDVzV5gBhw9Ez/view?usp=sharing</a:t>
            </a:r>
            <a:endParaRPr sz="900" u="sng">
              <a:solidFill>
                <a:srgbClr val="48FFD5"/>
              </a:solidFill>
            </a:endParaRPr>
          </a:p>
        </p:txBody>
      </p:sp>
      <p:sp>
        <p:nvSpPr>
          <p:cNvPr id="1193" name="Google Shape;1193;p47"/>
          <p:cNvSpPr txBox="1"/>
          <p:nvPr/>
        </p:nvSpPr>
        <p:spPr>
          <a:xfrm>
            <a:off x="4855150" y="4671925"/>
            <a:ext cx="40131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u="sng">
                <a:solidFill>
                  <a:schemeClr val="hlink"/>
                </a:solidFill>
                <a:hlinkClick r:id="rId4"/>
              </a:rPr>
              <a:t>https://app.creately.com/diagram/6chaKO8bFuG/edit</a:t>
            </a:r>
            <a:endParaRPr/>
          </a:p>
        </p:txBody>
      </p:sp>
      <p:pic>
        <p:nvPicPr>
          <p:cNvPr id="1194" name="Google Shape;1194;p47"/>
          <p:cNvPicPr preferRelativeResize="0"/>
          <p:nvPr/>
        </p:nvPicPr>
        <p:blipFill>
          <a:blip r:embed="rId5">
            <a:alphaModFix/>
          </a:blip>
          <a:stretch>
            <a:fillRect/>
          </a:stretch>
        </p:blipFill>
        <p:spPr>
          <a:xfrm>
            <a:off x="360600" y="144050"/>
            <a:ext cx="8183023" cy="4398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198" name="Shape 1198"/>
        <p:cNvGrpSpPr/>
        <p:nvPr/>
      </p:nvGrpSpPr>
      <p:grpSpPr>
        <a:xfrm>
          <a:off x="0" y="0"/>
          <a:ext cx="0" cy="0"/>
          <a:chOff x="0" y="0"/>
          <a:chExt cx="0" cy="0"/>
        </a:xfrm>
      </p:grpSpPr>
      <p:cxnSp>
        <p:nvCxnSpPr>
          <p:cNvPr id="1199" name="Google Shape;1199;p48"/>
          <p:cNvCxnSpPr/>
          <p:nvPr/>
        </p:nvCxnSpPr>
        <p:spPr>
          <a:xfrm>
            <a:off x="3950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1200" name="Google Shape;1200;p48"/>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sp>
        <p:nvSpPr>
          <p:cNvPr id="1201" name="Google Shape;1201;p48"/>
          <p:cNvSpPr txBox="1"/>
          <p:nvPr/>
        </p:nvSpPr>
        <p:spPr>
          <a:xfrm>
            <a:off x="83275" y="4855150"/>
            <a:ext cx="37155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u="sng">
                <a:solidFill>
                  <a:schemeClr val="hlink"/>
                </a:solidFill>
                <a:hlinkClick r:id="rId4"/>
              </a:rPr>
              <a:t>https://docs.google.com/document/d/1cWDmPOE_5gCrcqqMlleJmk5KmbnDTKp1Oyp0UMTun7A/edit#</a:t>
            </a:r>
            <a:endParaRPr sz="900"/>
          </a:p>
        </p:txBody>
      </p:sp>
      <p:graphicFrame>
        <p:nvGraphicFramePr>
          <p:cNvPr id="1202" name="Google Shape;1202;p48"/>
          <p:cNvGraphicFramePr/>
          <p:nvPr/>
        </p:nvGraphicFramePr>
        <p:xfrm>
          <a:off x="2236700" y="1328475"/>
          <a:ext cx="3000000" cy="3000000"/>
        </p:xfrm>
        <a:graphic>
          <a:graphicData uri="http://schemas.openxmlformats.org/drawingml/2006/table">
            <a:tbl>
              <a:tblPr bandCol="1" bandRow="1">
                <a:noFill/>
                <a:tableStyleId>{87907948-0EF1-48F7-A6F0-533405E57520}</a:tableStyleId>
              </a:tblPr>
              <a:tblGrid>
                <a:gridCol w="1121900"/>
                <a:gridCol w="382850"/>
                <a:gridCol w="3332450"/>
              </a:tblGrid>
              <a:tr h="250050">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CU01</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2443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Acceder al sistema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1509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t>
                      </a:r>
                      <a:r>
                        <a:rPr lang="es" sz="1200">
                          <a:latin typeface="Times New Roman"/>
                          <a:ea typeface="Times New Roman"/>
                          <a:cs typeface="Times New Roman"/>
                          <a:sym typeface="Times New Roman"/>
                        </a:rPr>
                        <a:t>anessa Bejarano- Juan Valero- 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1509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12/06/20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3367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2437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Encargado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1509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3367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El encargado es el único que puede realizar cambios en el sistema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29155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marR="80010" rtl="0" algn="l">
                        <a:spcBef>
                          <a:spcPts val="25"/>
                        </a:spcBef>
                        <a:spcAft>
                          <a:spcPts val="0"/>
                        </a:spcAft>
                        <a:buNone/>
                      </a:pPr>
                      <a:r>
                        <a:rPr lang="es" sz="1200">
                          <a:latin typeface="Times New Roman"/>
                          <a:ea typeface="Times New Roman"/>
                          <a:cs typeface="Times New Roman"/>
                          <a:sym typeface="Times New Roman"/>
                        </a:rPr>
                        <a:t>Include conceder permisos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420450">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10160" marR="3810" rtl="0" algn="l">
                        <a:spcBef>
                          <a:spcPts val="35"/>
                        </a:spcBef>
                        <a:spcAft>
                          <a:spcPts val="0"/>
                        </a:spcAft>
                        <a:buNone/>
                      </a:pPr>
                      <a:r>
                        <a:rPr lang="es" sz="1000"/>
                        <a:t>RF001,RF003,RF019</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3357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El vigilante debe verificar que todos ingresen con tarjeta magnética o con el biométrico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244375">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c h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cxnSp>
        <p:nvCxnSpPr>
          <p:cNvPr id="1207" name="Google Shape;1207;p49"/>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pic>
        <p:nvPicPr>
          <p:cNvPr id="1208" name="Google Shape;1208;p49"/>
          <p:cNvPicPr preferRelativeResize="0"/>
          <p:nvPr/>
        </p:nvPicPr>
        <p:blipFill rotWithShape="1">
          <a:blip r:embed="rId3">
            <a:alphaModFix/>
          </a:blip>
          <a:srcRect b="3504" l="4159" r="3606" t="1771"/>
          <a:stretch/>
        </p:blipFill>
        <p:spPr>
          <a:xfrm>
            <a:off x="158946" y="0"/>
            <a:ext cx="1043379" cy="1157550"/>
          </a:xfrm>
          <a:prstGeom prst="rect">
            <a:avLst/>
          </a:prstGeom>
          <a:noFill/>
          <a:ln>
            <a:noFill/>
          </a:ln>
        </p:spPr>
      </p:pic>
      <p:sp>
        <p:nvSpPr>
          <p:cNvPr id="1209" name="Google Shape;1209;p49"/>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08333"/>
              </a:lnSpc>
              <a:spcBef>
                <a:spcPts val="90"/>
              </a:spcBef>
              <a:spcAft>
                <a:spcPts val="0"/>
              </a:spcAft>
              <a:buNone/>
            </a:pPr>
            <a:r>
              <a:t/>
            </a:r>
            <a:endParaRPr sz="1300">
              <a:latin typeface="Times New Roman"/>
              <a:ea typeface="Times New Roman"/>
              <a:cs typeface="Times New Roman"/>
              <a:sym typeface="Times New Roman"/>
            </a:endParaRPr>
          </a:p>
          <a:p>
            <a:pPr indent="0" lvl="0" marL="0" rtl="0" algn="l">
              <a:lnSpc>
                <a:spcPct val="108333"/>
              </a:lnSpc>
              <a:spcBef>
                <a:spcPts val="90"/>
              </a:spcBef>
              <a:spcAft>
                <a:spcPts val="0"/>
              </a:spcAft>
              <a:buNone/>
            </a:pPr>
            <a:r>
              <a:t/>
            </a:r>
            <a:endParaRPr sz="1300">
              <a:latin typeface="Times New Roman"/>
              <a:ea typeface="Times New Roman"/>
              <a:cs typeface="Times New Roman"/>
              <a:sym typeface="Times New Roman"/>
            </a:endParaRPr>
          </a:p>
          <a:p>
            <a:pPr indent="0" lvl="0" marL="0" rtl="0" algn="l">
              <a:lnSpc>
                <a:spcPct val="108333"/>
              </a:lnSpc>
              <a:spcBef>
                <a:spcPts val="90"/>
              </a:spcBef>
              <a:spcAft>
                <a:spcPts val="0"/>
              </a:spcAft>
              <a:buNone/>
            </a:pPr>
            <a:r>
              <a:t/>
            </a:r>
            <a:endParaRPr sz="1300">
              <a:latin typeface="Times New Roman"/>
              <a:ea typeface="Times New Roman"/>
              <a:cs typeface="Times New Roman"/>
              <a:sym typeface="Times New Roman"/>
            </a:endParaRPr>
          </a:p>
        </p:txBody>
      </p:sp>
      <p:graphicFrame>
        <p:nvGraphicFramePr>
          <p:cNvPr id="1210" name="Google Shape;1210;p49"/>
          <p:cNvGraphicFramePr/>
          <p:nvPr/>
        </p:nvGraphicFramePr>
        <p:xfrm>
          <a:off x="2419538" y="1157550"/>
          <a:ext cx="3000000" cy="3000000"/>
        </p:xfrm>
        <a:graphic>
          <a:graphicData uri="http://schemas.openxmlformats.org/drawingml/2006/table">
            <a:tbl>
              <a:tblPr bandCol="1" bandRow="1">
                <a:noFill/>
                <a:tableStyleId>{87907948-0EF1-48F7-A6F0-533405E57520}</a:tableStyleId>
              </a:tblPr>
              <a:tblGrid>
                <a:gridCol w="1382750"/>
                <a:gridCol w="2922175"/>
              </a:tblGrid>
              <a:tr h="767875">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marR="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encargado es el único que realiza cambios en el sistema</a:t>
                      </a:r>
                      <a:endParaRPr sz="1200">
                        <a:latin typeface="Times New Roman"/>
                        <a:ea typeface="Times New Roman"/>
                        <a:cs typeface="Times New Roman"/>
                        <a:sym typeface="Times New Roman"/>
                      </a:endParaRPr>
                    </a:p>
                    <a:p>
                      <a:pPr indent="-304800" lvl="0" marL="914400" marR="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encargado es el que autoriza los cambios en la plataforma</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r>
              <a:tr h="4235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debe pedir una clave que solo el encargado tiene para poder realizar cambios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715225">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Si es un visitante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Error de el sistema</a:t>
                      </a:r>
                      <a:endParaRPr sz="1200">
                        <a:latin typeface="Times New Roman"/>
                        <a:ea typeface="Times New Roman"/>
                        <a:cs typeface="Times New Roman"/>
                        <a:sym typeface="Times New Roman"/>
                      </a:endParaRPr>
                    </a:p>
                    <a:p>
                      <a:pPr indent="0" lvl="0" marL="11430" rtl="0" algn="l">
                        <a:spcBef>
                          <a:spcPts val="300"/>
                        </a:spcBef>
                        <a:spcAft>
                          <a:spcPts val="0"/>
                        </a:spcAft>
                        <a:buNone/>
                      </a:pPr>
                      <a:r>
                        <a:t/>
                      </a:r>
                      <a:endParaRPr sz="1200">
                        <a:latin typeface="Times New Roman"/>
                        <a:ea typeface="Times New Roman"/>
                        <a:cs typeface="Times New Roman"/>
                        <a:sym typeface="Times New Roman"/>
                      </a:endParaRPr>
                    </a:p>
                    <a:p>
                      <a:pPr indent="0" lvl="0" marL="0" marR="281940" rtl="0" algn="l">
                        <a:spcBef>
                          <a:spcPts val="40"/>
                        </a:spcBef>
                        <a:spcAft>
                          <a:spcPts val="0"/>
                        </a:spcAft>
                        <a:buNone/>
                      </a:pPr>
                      <a:r>
                        <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hMerge="1"/>
              </a:tr>
              <a:tr h="241725">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100 veces por Día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3321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11430" marR="130175" rtl="0" algn="l">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241725">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pic>
        <p:nvPicPr>
          <p:cNvPr id="1215" name="Google Shape;1215;p50"/>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16" name="Google Shape;1216;p50"/>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17" name="Google Shape;1217;p50"/>
          <p:cNvGraphicFramePr/>
          <p:nvPr/>
        </p:nvGraphicFramePr>
        <p:xfrm>
          <a:off x="2520200" y="561563"/>
          <a:ext cx="3000000" cy="3000000"/>
        </p:xfrm>
        <a:graphic>
          <a:graphicData uri="http://schemas.openxmlformats.org/drawingml/2006/table">
            <a:tbl>
              <a:tblPr bandCol="1" bandRow="1">
                <a:noFill/>
                <a:tableStyleId>{87907948-0EF1-48F7-A6F0-533405E57520}</a:tableStyleId>
              </a:tblPr>
              <a:tblGrid>
                <a:gridCol w="1020500"/>
                <a:gridCol w="382850"/>
                <a:gridCol w="2857000"/>
              </a:tblGrid>
              <a:tr h="256150">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CU02</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503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Registrar nuevo usuario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523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Bejarano-Juan Valero-Alejandro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807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449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4962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Administrativo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807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523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Se guardan los datos de todos los nuevos usuarios en la base de datos del sistema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9865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marR="80010" rtl="0" algn="l">
                        <a:spcBef>
                          <a:spcPts val="25"/>
                        </a:spcBef>
                        <a:spcAft>
                          <a:spcPts val="0"/>
                        </a:spcAft>
                        <a:buNone/>
                      </a:pPr>
                      <a:r>
                        <a:rPr lang="es" sz="1200">
                          <a:latin typeface="Times New Roman"/>
                          <a:ea typeface="Times New Roman"/>
                          <a:cs typeface="Times New Roman"/>
                          <a:sym typeface="Times New Roman"/>
                        </a:rPr>
                        <a:t>Extend tipos de usuario, include controlar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30650">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08333"/>
                        </a:lnSpc>
                        <a:spcBef>
                          <a:spcPts val="90"/>
                        </a:spcBef>
                        <a:spcAft>
                          <a:spcPts val="0"/>
                        </a:spcAft>
                        <a:buNone/>
                      </a:pPr>
                      <a:r>
                        <a:rPr lang="es" sz="1000"/>
                        <a:t>RF02,RF05,RF020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5330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94945" rtl="0" algn="l">
                        <a:spcBef>
                          <a:spcPts val="25"/>
                        </a:spcBef>
                        <a:spcAft>
                          <a:spcPts val="0"/>
                        </a:spcAft>
                        <a:buNone/>
                      </a:pPr>
                      <a:r>
                        <a:rPr lang="es" sz="1200">
                          <a:latin typeface="Times New Roman"/>
                          <a:ea typeface="Times New Roman"/>
                          <a:cs typeface="Times New Roman"/>
                          <a:sym typeface="Times New Roman"/>
                        </a:rPr>
                        <a:t>Todo el personal debe estar registrado en la base de datos</a:t>
                      </a:r>
                      <a:endParaRPr sz="1200">
                        <a:latin typeface="Times New Roman"/>
                        <a:ea typeface="Times New Roman"/>
                        <a:cs typeface="Times New Roman"/>
                        <a:sym typeface="Times New Roman"/>
                      </a:endParaRPr>
                    </a:p>
                    <a:p>
                      <a:pPr indent="0" lvl="0" marL="10160" marR="194945" rtl="0" algn="l">
                        <a:spcBef>
                          <a:spcPts val="25"/>
                        </a:spcBef>
                        <a:spcAft>
                          <a:spcPts val="0"/>
                        </a:spcAft>
                        <a:buNone/>
                      </a:pPr>
                      <a:r>
                        <a:rPr lang="es"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50325">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h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51"/>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23" name="Google Shape;1223;p51"/>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24" name="Google Shape;1224;p51"/>
          <p:cNvGraphicFramePr/>
          <p:nvPr/>
        </p:nvGraphicFramePr>
        <p:xfrm>
          <a:off x="2508238" y="1326750"/>
          <a:ext cx="3000000" cy="3000000"/>
        </p:xfrm>
        <a:graphic>
          <a:graphicData uri="http://schemas.openxmlformats.org/drawingml/2006/table">
            <a:tbl>
              <a:tblPr bandCol="1" bandRow="1">
                <a:noFill/>
                <a:tableStyleId>{87907948-0EF1-48F7-A6F0-533405E57520}</a:tableStyleId>
              </a:tblPr>
              <a:tblGrid>
                <a:gridCol w="1198675"/>
                <a:gridCol w="3085600"/>
              </a:tblGrid>
              <a:tr h="961850">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Solicitar la información de el nuevo usuario</a:t>
                      </a:r>
                      <a:endParaRPr sz="12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La base guarda todos los datos del los nuevos usuarios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B6D7A8"/>
                    </a:solidFill>
                  </a:tcPr>
                </a:tc>
                <a:tc hMerge="1"/>
              </a:tr>
              <a:tr h="5305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Los actores deben estar registrados en la base de datos antes de ingresar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918325">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 Si alguien no está registrado el sistema no lo dejara ingresar</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r>
              <a:tr h="416450">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100 veces por Día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160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30175" rtl="0" algn="l">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02775">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pic>
        <p:nvPicPr>
          <p:cNvPr id="1229" name="Google Shape;1229;p52"/>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30" name="Google Shape;1230;p52"/>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31" name="Google Shape;1231;p52"/>
          <p:cNvGraphicFramePr/>
          <p:nvPr/>
        </p:nvGraphicFramePr>
        <p:xfrm>
          <a:off x="2217988" y="1191700"/>
          <a:ext cx="3000000" cy="3000000"/>
        </p:xfrm>
        <a:graphic>
          <a:graphicData uri="http://schemas.openxmlformats.org/drawingml/2006/table">
            <a:tbl>
              <a:tblPr bandCol="1" bandRow="1">
                <a:noFill/>
                <a:tableStyleId>{87907948-0EF1-48F7-A6F0-533405E57520}</a:tableStyleId>
              </a:tblPr>
              <a:tblGrid>
                <a:gridCol w="1140700"/>
                <a:gridCol w="382850"/>
                <a:gridCol w="3184475"/>
              </a:tblGrid>
              <a:tr h="269850">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CU03</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2637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Controlar ingresos y salidas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16292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 - Juan Valero- alejandro ballen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162925">
                <a:tc gridSpan="2">
                  <a:txBody>
                    <a:bodyPr/>
                    <a:lstStyle/>
                    <a:p>
                      <a:pPr indent="0" lvl="0" marL="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 20</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3634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2629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Profesor de sistemas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1629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3634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a:txBody>
                    <a:bodyPr/>
                    <a:lstStyle/>
                    <a:p>
                      <a:pPr indent="0" lvl="0" marL="0" marR="130175" rtl="0" algn="just">
                        <a:spcBef>
                          <a:spcPts val="35"/>
                        </a:spcBef>
                        <a:spcAft>
                          <a:spcPts val="0"/>
                        </a:spcAft>
                        <a:buNone/>
                      </a:pPr>
                      <a:r>
                        <a:rPr lang="es" sz="1200">
                          <a:latin typeface="Times New Roman"/>
                          <a:ea typeface="Times New Roman"/>
                          <a:cs typeface="Times New Roman"/>
                          <a:sym typeface="Times New Roman"/>
                        </a:rPr>
                        <a:t>El docente de sistemas controla la salidas y los ingresos de la institución.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314625">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a:txBody>
                    <a:bodyPr/>
                    <a:lstStyle/>
                    <a:p>
                      <a:pPr indent="0" lvl="0" marL="10160" marR="80010" rtl="0" algn="l">
                        <a:spcBef>
                          <a:spcPts val="25"/>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453725">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a:txBody>
                    <a:bodyPr/>
                    <a:lstStyle/>
                    <a:p>
                      <a:pPr indent="0" lvl="0" marL="0" rtl="0" algn="l">
                        <a:lnSpc>
                          <a:spcPct val="108333"/>
                        </a:lnSpc>
                        <a:spcBef>
                          <a:spcPts val="90"/>
                        </a:spcBef>
                        <a:spcAft>
                          <a:spcPts val="0"/>
                        </a:spcAft>
                        <a:buNone/>
                      </a:pPr>
                      <a:r>
                        <a:rPr lang="es" sz="1000"/>
                        <a:t>RF001,RF02,RF003,RF05,RF020</a:t>
                      </a:r>
                      <a:endParaRPr sz="11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36232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B4A7D6"/>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El sistema guarda el historial de los ingresos y salidas.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B4A7D6"/>
                    </a:solidFill>
                  </a:tcPr>
                </a:tc>
              </a:tr>
              <a:tr h="263700">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pic>
        <p:nvPicPr>
          <p:cNvPr id="1236" name="Google Shape;1236;p53"/>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37" name="Google Shape;1237;p53"/>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38" name="Google Shape;1238;p53"/>
          <p:cNvGraphicFramePr/>
          <p:nvPr/>
        </p:nvGraphicFramePr>
        <p:xfrm>
          <a:off x="2018113" y="1318300"/>
          <a:ext cx="3000000" cy="3000000"/>
        </p:xfrm>
        <a:graphic>
          <a:graphicData uri="http://schemas.openxmlformats.org/drawingml/2006/table">
            <a:tbl>
              <a:tblPr bandCol="1" bandRow="1">
                <a:noFill/>
                <a:tableStyleId>{87907948-0EF1-48F7-A6F0-533405E57520}</a:tableStyleId>
              </a:tblPr>
              <a:tblGrid>
                <a:gridCol w="1711250"/>
                <a:gridCol w="3616425"/>
              </a:tblGrid>
              <a:tr h="801725">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266700" lvl="0" marL="457200" marR="0" rtl="0" algn="l">
                        <a:spcBef>
                          <a:spcPts val="0"/>
                        </a:spcBef>
                        <a:spcAft>
                          <a:spcPts val="0"/>
                        </a:spcAft>
                        <a:buSzPts val="600"/>
                        <a:buFont typeface="Times New Roman"/>
                        <a:buAutoNum type="arabicPeriod"/>
                      </a:pPr>
                      <a:r>
                        <a:rPr lang="es" sz="1200">
                          <a:latin typeface="Times New Roman"/>
                          <a:ea typeface="Times New Roman"/>
                          <a:cs typeface="Times New Roman"/>
                          <a:sym typeface="Times New Roman"/>
                        </a:rPr>
                        <a:t>Los actores al momento de ingresar el sistema guarda un registro de los ingresos y egresos.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r>
              <a:tr h="726575">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B4A7D6"/>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al finalizar la jornada debe guardar los datos y alertas en el disco duro o nube con su respectiva copia de seguridad.</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B4A7D6"/>
                    </a:solidFill>
                  </a:tcPr>
                </a:tc>
              </a:tr>
              <a:tr h="809650">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 ninguna</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hMerge="1"/>
              </a:tr>
              <a:tr h="347675">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800 veces por Día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4777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a:txBody>
                    <a:bodyPr/>
                    <a:lstStyle/>
                    <a:p>
                      <a:pPr indent="0" lvl="0" marL="11430" marR="130175" rtl="0" algn="l">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r h="347675">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B4A7D6"/>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pic>
        <p:nvPicPr>
          <p:cNvPr id="1243" name="Google Shape;1243;p54"/>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44" name="Google Shape;1244;p54"/>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45" name="Google Shape;1245;p54"/>
          <p:cNvGraphicFramePr/>
          <p:nvPr/>
        </p:nvGraphicFramePr>
        <p:xfrm>
          <a:off x="2217350" y="1293325"/>
          <a:ext cx="3000000" cy="3000000"/>
        </p:xfrm>
        <a:graphic>
          <a:graphicData uri="http://schemas.openxmlformats.org/drawingml/2006/table">
            <a:tbl>
              <a:tblPr bandCol="1" bandRow="1">
                <a:noFill/>
                <a:tableStyleId>{87907948-0EF1-48F7-A6F0-533405E57520}</a:tableStyleId>
              </a:tblPr>
              <a:tblGrid>
                <a:gridCol w="1170850"/>
                <a:gridCol w="430475"/>
                <a:gridCol w="3277925"/>
              </a:tblGrid>
              <a:tr h="246325">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CU04</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346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marR="207009" rtl="0" algn="l">
                        <a:spcBef>
                          <a:spcPts val="35"/>
                        </a:spcBef>
                        <a:spcAft>
                          <a:spcPts val="0"/>
                        </a:spcAft>
                        <a:buNone/>
                      </a:pPr>
                      <a:r>
                        <a:rPr lang="es" sz="1200">
                          <a:latin typeface="Times New Roman"/>
                          <a:ea typeface="Times New Roman"/>
                          <a:cs typeface="Times New Roman"/>
                          <a:sym typeface="Times New Roman"/>
                        </a:rPr>
                        <a:t>Registrar PQRS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4574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 - Juan Valero- Alejandro Ballen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346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12/06/20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991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346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Profesor encargado- administrativos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346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4574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El sistema almacena peticiones,quejas,reclamos y solicitudes de los usuarios.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5895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a:txBody>
                    <a:bodyPr/>
                    <a:lstStyle/>
                    <a:p>
                      <a:pPr indent="0" lvl="0" marL="10160" marR="80010" rtl="0" algn="l">
                        <a:spcBef>
                          <a:spcPts val="25"/>
                        </a:spcBef>
                        <a:spcAft>
                          <a:spcPts val="0"/>
                        </a:spcAft>
                        <a:buNone/>
                      </a:pPr>
                      <a:r>
                        <a:rPr lang="es" sz="1200">
                          <a:latin typeface="Times New Roman"/>
                          <a:ea typeface="Times New Roman"/>
                          <a:cs typeface="Times New Roman"/>
                          <a:sym typeface="Times New Roman"/>
                        </a:rPr>
                        <a:t>Include</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373425">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s" sz="1000"/>
                        <a:t>RF01,RF09,RF20</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4574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FFE599"/>
                    </a:solidFill>
                  </a:tcPr>
                </a:tc>
                <a:tc hMerge="1"/>
                <a:tc>
                  <a:txBody>
                    <a:bodyPr/>
                    <a:lstStyle/>
                    <a:p>
                      <a:pPr indent="0" lvl="0" marL="10160" marR="194945" rtl="0" algn="l">
                        <a:spcBef>
                          <a:spcPts val="25"/>
                        </a:spcBef>
                        <a:spcAft>
                          <a:spcPts val="0"/>
                        </a:spcAft>
                        <a:buNone/>
                      </a:pPr>
                      <a:r>
                        <a:rPr lang="es" sz="1200">
                          <a:latin typeface="Times New Roman"/>
                          <a:ea typeface="Times New Roman"/>
                          <a:cs typeface="Times New Roman"/>
                          <a:sym typeface="Times New Roman"/>
                        </a:rPr>
                        <a:t>El dispositivo guarda información en su base de datos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FFE599"/>
                    </a:solidFill>
                  </a:tcPr>
                </a:tc>
              </a:tr>
              <a:tr h="234600">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c hMerge="1"/>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pic>
        <p:nvPicPr>
          <p:cNvPr id="1250" name="Google Shape;1250;p55"/>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51" name="Google Shape;1251;p55"/>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52" name="Google Shape;1252;p55"/>
          <p:cNvGraphicFramePr/>
          <p:nvPr/>
        </p:nvGraphicFramePr>
        <p:xfrm>
          <a:off x="2417838" y="1191700"/>
          <a:ext cx="3000000" cy="3000000"/>
        </p:xfrm>
        <a:graphic>
          <a:graphicData uri="http://schemas.openxmlformats.org/drawingml/2006/table">
            <a:tbl>
              <a:tblPr bandCol="1" bandRow="1">
                <a:noFill/>
                <a:tableStyleId>{87907948-0EF1-48F7-A6F0-533405E57520}</a:tableStyleId>
              </a:tblPr>
              <a:tblGrid>
                <a:gridCol w="1383825"/>
                <a:gridCol w="2924500"/>
              </a:tblGrid>
              <a:tr h="864050">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los usuarios pueden dejar sus quejas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los usuarios pueden dejar sus peticiones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r>
              <a:tr h="476575">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FFE599"/>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Verificación en la base de datos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a:solidFill>
                        <a:srgbClr val="000000"/>
                      </a:solidFill>
                      <a:prstDash val="solid"/>
                      <a:round/>
                      <a:headEnd len="sm" w="sm" type="none"/>
                      <a:tailEnd len="sm" w="sm" type="none"/>
                    </a:lnB>
                    <a:solidFill>
                      <a:srgbClr val="FFE599"/>
                    </a:solidFill>
                  </a:tcPr>
                </a:tc>
              </a:tr>
              <a:tr h="1463750">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 Los usuarios que no tengan ninguna queja no es necesario llenar esto.</a:t>
                      </a:r>
                      <a:endParaRPr sz="1200">
                        <a:latin typeface="Times New Roman"/>
                        <a:ea typeface="Times New Roman"/>
                        <a:cs typeface="Times New Roman"/>
                        <a:sym typeface="Times New Roman"/>
                      </a:endParaRPr>
                    </a:p>
                    <a:p>
                      <a:pPr indent="0" lvl="0" marL="11430" rtl="0" algn="l">
                        <a:spcBef>
                          <a:spcPts val="0"/>
                        </a:spcBef>
                        <a:spcAft>
                          <a:spcPts val="0"/>
                        </a:spcAft>
                        <a:buNone/>
                      </a:pP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11430" rtl="0" algn="l">
                        <a:spcBef>
                          <a:spcPts val="300"/>
                        </a:spcBef>
                        <a:spcAft>
                          <a:spcPts val="0"/>
                        </a:spcAft>
                        <a:buNone/>
                      </a:pPr>
                      <a:r>
                        <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hMerge="1"/>
              </a:tr>
              <a:tr h="388350">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50 veces por Día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3737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a:txBody>
                    <a:bodyPr/>
                    <a:lstStyle/>
                    <a:p>
                      <a:pPr indent="0" lvl="0" marL="11430" marR="130175" rtl="0" algn="l">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r h="271975">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E599"/>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graphicFrame>
        <p:nvGraphicFramePr>
          <p:cNvPr id="1257" name="Google Shape;1257;p56"/>
          <p:cNvGraphicFramePr/>
          <p:nvPr/>
        </p:nvGraphicFramePr>
        <p:xfrm>
          <a:off x="1896225" y="1232625"/>
          <a:ext cx="3000000" cy="3000000"/>
        </p:xfrm>
        <a:graphic>
          <a:graphicData uri="http://schemas.openxmlformats.org/drawingml/2006/table">
            <a:tbl>
              <a:tblPr bandCol="1" bandRow="1">
                <a:noFill/>
                <a:tableStyleId>{87907948-0EF1-48F7-A6F0-533405E57520}</a:tableStyleId>
              </a:tblPr>
              <a:tblGrid>
                <a:gridCol w="1302225"/>
                <a:gridCol w="403525"/>
                <a:gridCol w="3645775"/>
              </a:tblGrid>
              <a:tr h="240075">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CU05</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346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Reportes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1962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Bejarano-Juan Valero-Alejandro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196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33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339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Coordinadores y rector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196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33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Los actores pueden revisar los reportes diarios del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7995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marR="80010" rtl="0" algn="l">
                        <a:spcBef>
                          <a:spcPts val="25"/>
                        </a:spcBef>
                        <a:spcAft>
                          <a:spcPts val="0"/>
                        </a:spcAft>
                        <a:buNone/>
                      </a:pPr>
                      <a:r>
                        <a:rPr lang="es" sz="1200">
                          <a:latin typeface="Times New Roman"/>
                          <a:ea typeface="Times New Roman"/>
                          <a:cs typeface="Times New Roman"/>
                          <a:sym typeface="Times New Roman"/>
                        </a:rPr>
                        <a:t>Include</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03700">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s" sz="1000"/>
                        <a:t>RF01,RF008,RF09,RF011</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23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Tener usuario y contraseña en 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35000">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hMerge="1"/>
              </a:tr>
            </a:tbl>
          </a:graphicData>
        </a:graphic>
      </p:graphicFrame>
      <p:pic>
        <p:nvPicPr>
          <p:cNvPr id="1258" name="Google Shape;1258;p56"/>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59" name="Google Shape;1259;p56"/>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PLANTEAMIENTO </a:t>
            </a:r>
            <a:endParaRPr/>
          </a:p>
          <a:p>
            <a:pPr indent="0" lvl="0" marL="0" rtl="0" algn="ctr">
              <a:spcBef>
                <a:spcPts val="0"/>
              </a:spcBef>
              <a:spcAft>
                <a:spcPts val="0"/>
              </a:spcAft>
              <a:buNone/>
            </a:pPr>
            <a:r>
              <a:rPr lang="es"/>
              <a:t>DEL PROBLEMA</a:t>
            </a:r>
            <a:endParaRPr/>
          </a:p>
        </p:txBody>
      </p:sp>
      <p:sp>
        <p:nvSpPr>
          <p:cNvPr id="331" name="Google Shape;331;p21"/>
          <p:cNvSpPr/>
          <p:nvPr/>
        </p:nvSpPr>
        <p:spPr>
          <a:xfrm>
            <a:off x="382982" y="1372231"/>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2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333" name="Google Shape;333;p21"/>
          <p:cNvGrpSpPr/>
          <p:nvPr/>
        </p:nvGrpSpPr>
        <p:grpSpPr>
          <a:xfrm>
            <a:off x="713738" y="1561980"/>
            <a:ext cx="333452" cy="329962"/>
            <a:chOff x="1049375" y="2318350"/>
            <a:chExt cx="298525" cy="295400"/>
          </a:xfrm>
        </p:grpSpPr>
        <p:sp>
          <p:nvSpPr>
            <p:cNvPr id="334" name="Google Shape;334;p21"/>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1"/>
          <p:cNvGrpSpPr/>
          <p:nvPr/>
        </p:nvGrpSpPr>
        <p:grpSpPr>
          <a:xfrm>
            <a:off x="8502369" y="861769"/>
            <a:ext cx="329934" cy="329934"/>
            <a:chOff x="5775900" y="2308125"/>
            <a:chExt cx="295375" cy="295375"/>
          </a:xfrm>
        </p:grpSpPr>
        <p:sp>
          <p:nvSpPr>
            <p:cNvPr id="339" name="Google Shape;339;p21"/>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1"/>
          <p:cNvGrpSpPr/>
          <p:nvPr/>
        </p:nvGrpSpPr>
        <p:grpSpPr>
          <a:xfrm>
            <a:off x="8500598" y="4236088"/>
            <a:ext cx="333480" cy="330800"/>
            <a:chOff x="946175" y="3253275"/>
            <a:chExt cx="298550" cy="296150"/>
          </a:xfrm>
        </p:grpSpPr>
        <p:sp>
          <p:nvSpPr>
            <p:cNvPr id="345" name="Google Shape;345;p2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1"/>
          <p:cNvGrpSpPr/>
          <p:nvPr/>
        </p:nvGrpSpPr>
        <p:grpSpPr>
          <a:xfrm>
            <a:off x="382965" y="4237385"/>
            <a:ext cx="331721" cy="328203"/>
            <a:chOff x="946175" y="3619500"/>
            <a:chExt cx="296975" cy="293825"/>
          </a:xfrm>
        </p:grpSpPr>
        <p:sp>
          <p:nvSpPr>
            <p:cNvPr id="351" name="Google Shape;351;p2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1"/>
          <p:cNvSpPr txBox="1"/>
          <p:nvPr/>
        </p:nvSpPr>
        <p:spPr>
          <a:xfrm>
            <a:off x="2075575" y="1520800"/>
            <a:ext cx="5058300" cy="3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FFFFFF"/>
                </a:solidFill>
                <a:latin typeface="Roboto Light"/>
                <a:ea typeface="Roboto Light"/>
                <a:cs typeface="Roboto Light"/>
                <a:sym typeface="Roboto Light"/>
              </a:rPr>
              <a:t>A partir del levantamiento de </a:t>
            </a:r>
            <a:r>
              <a:rPr lang="es" sz="1500">
                <a:solidFill>
                  <a:srgbClr val="FFFFFF"/>
                </a:solidFill>
                <a:latin typeface="Roboto Light"/>
                <a:ea typeface="Roboto Light"/>
                <a:cs typeface="Roboto Light"/>
                <a:sym typeface="Roboto Light"/>
              </a:rPr>
              <a:t>información realizado </a:t>
            </a:r>
            <a:r>
              <a:rPr lang="es" sz="1500">
                <a:solidFill>
                  <a:srgbClr val="FFFFFF"/>
                </a:solidFill>
                <a:latin typeface="Roboto Light"/>
                <a:ea typeface="Roboto Light"/>
                <a:cs typeface="Roboto Light"/>
                <a:sym typeface="Roboto Light"/>
              </a:rPr>
              <a:t> en el colegio distrital Misael Pastrana Borrero,ubicado en la </a:t>
            </a:r>
            <a:r>
              <a:rPr lang="es" sz="1500">
                <a:solidFill>
                  <a:srgbClr val="D9D9D9"/>
                </a:solidFill>
                <a:latin typeface="Roboto"/>
                <a:ea typeface="Roboto"/>
                <a:cs typeface="Roboto"/>
                <a:sym typeface="Roboto"/>
              </a:rPr>
              <a:t>Diagonal 42 sur No. 14-51, Barrio (Lomas) Rafael Uribe Uribe, Bogotá con un aproximado de 400 estudiantes</a:t>
            </a:r>
            <a:r>
              <a:rPr lang="es" sz="1500">
                <a:solidFill>
                  <a:srgbClr val="D9D9D9"/>
                </a:solidFill>
                <a:latin typeface="Roboto Light"/>
                <a:ea typeface="Roboto Light"/>
                <a:cs typeface="Roboto Light"/>
                <a:sym typeface="Roboto Light"/>
              </a:rPr>
              <a:t>, </a:t>
            </a:r>
            <a:r>
              <a:rPr lang="es" sz="1500">
                <a:solidFill>
                  <a:srgbClr val="FFFFFF"/>
                </a:solidFill>
                <a:latin typeface="Roboto Light"/>
                <a:ea typeface="Roboto Light"/>
                <a:cs typeface="Roboto Light"/>
                <a:sym typeface="Roboto Light"/>
              </a:rPr>
              <a:t>encontramos que no presenta un sistema de ingreso adecuado.</a:t>
            </a:r>
            <a:endParaRPr sz="15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15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b="1" lang="es" sz="1500">
                <a:solidFill>
                  <a:srgbClr val="FFFFFF"/>
                </a:solidFill>
                <a:latin typeface="Roboto"/>
                <a:ea typeface="Roboto"/>
                <a:cs typeface="Roboto"/>
                <a:sym typeface="Roboto"/>
              </a:rPr>
              <a:t>¿Como controla el acceso esta institución?.</a:t>
            </a:r>
            <a:endParaRPr b="1" sz="1500">
              <a:solidFill>
                <a:srgbClr val="FFFFFF"/>
              </a:solidFill>
              <a:latin typeface="Roboto"/>
              <a:ea typeface="Roboto"/>
              <a:cs typeface="Roboto"/>
              <a:sym typeface="Roboto"/>
            </a:endParaRPr>
          </a:p>
          <a:p>
            <a:pPr indent="0" lvl="0" marL="0" rtl="0" algn="l">
              <a:spcBef>
                <a:spcPts val="0"/>
              </a:spcBef>
              <a:spcAft>
                <a:spcPts val="0"/>
              </a:spcAft>
              <a:buNone/>
            </a:pPr>
            <a:r>
              <a:t/>
            </a:r>
            <a:endParaRPr sz="15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s" sz="1500">
                <a:solidFill>
                  <a:srgbClr val="FFFFFF"/>
                </a:solidFill>
                <a:latin typeface="Roboto Light"/>
                <a:ea typeface="Roboto Light"/>
                <a:cs typeface="Roboto Light"/>
                <a:sym typeface="Roboto Light"/>
              </a:rPr>
              <a:t> A la hora del ingreso </a:t>
            </a:r>
            <a:r>
              <a:rPr lang="es" sz="1500">
                <a:solidFill>
                  <a:srgbClr val="FFFFFF"/>
                </a:solidFill>
                <a:latin typeface="Roboto Light"/>
                <a:ea typeface="Roboto Light"/>
                <a:cs typeface="Roboto Light"/>
                <a:sym typeface="Roboto Light"/>
              </a:rPr>
              <a:t>están</a:t>
            </a:r>
            <a:r>
              <a:rPr lang="es" sz="1500">
                <a:solidFill>
                  <a:srgbClr val="FFFFFF"/>
                </a:solidFill>
                <a:latin typeface="Roboto Light"/>
                <a:ea typeface="Roboto Light"/>
                <a:cs typeface="Roboto Light"/>
                <a:sym typeface="Roboto Light"/>
              </a:rPr>
              <a:t> presentes docentes y vigilantes de la </a:t>
            </a:r>
            <a:r>
              <a:rPr lang="es" sz="1500">
                <a:solidFill>
                  <a:srgbClr val="FFFFFF"/>
                </a:solidFill>
                <a:latin typeface="Roboto Light"/>
                <a:ea typeface="Roboto Light"/>
                <a:cs typeface="Roboto Light"/>
                <a:sym typeface="Roboto Light"/>
              </a:rPr>
              <a:t>institución 20 minutos antes de la hora de ingreso y egreso de los estudiantes, en la jornada mañana que comprende de 6:30 am a 12:30 pm y jornada tarde de 12:30 pm a 6:30 pm.</a:t>
            </a:r>
            <a:endParaRPr sz="1500">
              <a:solidFill>
                <a:srgbClr val="FFFFFF"/>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graphicFrame>
        <p:nvGraphicFramePr>
          <p:cNvPr id="1264" name="Google Shape;1264;p57"/>
          <p:cNvGraphicFramePr/>
          <p:nvPr/>
        </p:nvGraphicFramePr>
        <p:xfrm>
          <a:off x="1945975" y="582713"/>
          <a:ext cx="3000000" cy="3000000"/>
        </p:xfrm>
        <a:graphic>
          <a:graphicData uri="http://schemas.openxmlformats.org/drawingml/2006/table">
            <a:tbl>
              <a:tblPr bandCol="1" bandRow="1">
                <a:noFill/>
                <a:tableStyleId>{87907948-0EF1-48F7-A6F0-533405E57520}</a:tableStyleId>
              </a:tblPr>
              <a:tblGrid>
                <a:gridCol w="1686950"/>
                <a:gridCol w="3565075"/>
              </a:tblGrid>
              <a:tr h="1126925">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Al final de la jornada el sistema generará un reporte donde se compila las alertas y quienes entraron a la institución como terceros o visitantes.</a:t>
                      </a:r>
                      <a:endParaRPr sz="12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Los actores ingresando con sus usuario y contraseña puede revisar este reporte en la opción de reportes del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B6D7A8"/>
                    </a:solidFill>
                  </a:tcPr>
                </a:tc>
                <a:tc hMerge="1"/>
              </a:tr>
              <a:tr h="62155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debe mostrar el reporte del día solicitado.</a:t>
                      </a:r>
                      <a:endParaRPr sz="1200">
                        <a:latin typeface="Times New Roman"/>
                        <a:ea typeface="Times New Roman"/>
                        <a:cs typeface="Times New Roman"/>
                        <a:sym typeface="Times New Roman"/>
                      </a:endParaRPr>
                    </a:p>
                    <a:p>
                      <a:pPr indent="0" lvl="0" marL="11430" marR="198120" rtl="0" algn="l">
                        <a:spcBef>
                          <a:spcPts val="25"/>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826125">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 No generará reportes los domingos.</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r>
              <a:tr h="354750">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200 veces por Día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8740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marR="130175" rtl="0" algn="l">
                        <a:spcBef>
                          <a:spcPts val="25"/>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54750">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bl>
          </a:graphicData>
        </a:graphic>
      </p:graphicFrame>
      <p:pic>
        <p:nvPicPr>
          <p:cNvPr id="1265" name="Google Shape;1265;p57"/>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66" name="Google Shape;1266;p57"/>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pic>
        <p:nvPicPr>
          <p:cNvPr id="1271" name="Google Shape;1271;p58"/>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72" name="Google Shape;1272;p58"/>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73" name="Google Shape;1273;p58"/>
          <p:cNvGraphicFramePr/>
          <p:nvPr/>
        </p:nvGraphicFramePr>
        <p:xfrm>
          <a:off x="2311650" y="1254400"/>
          <a:ext cx="3000000" cy="3000000"/>
        </p:xfrm>
        <a:graphic>
          <a:graphicData uri="http://schemas.openxmlformats.org/drawingml/2006/table">
            <a:tbl>
              <a:tblPr bandCol="1" bandRow="1">
                <a:noFill/>
                <a:tableStyleId>{87907948-0EF1-48F7-A6F0-533405E57520}</a:tableStyleId>
              </a:tblPr>
              <a:tblGrid>
                <a:gridCol w="1130250"/>
                <a:gridCol w="382850"/>
                <a:gridCol w="3164350"/>
              </a:tblGrid>
              <a:tr h="280175">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CU06</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737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Actualizar datos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4022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Bejarano-Juan Valero-Alejandro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1744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772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730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Administrativo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1744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772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Los actores pueden realizar actualizaciones de datos de los usuarios.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2665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0160" marR="80010" rtl="0" algn="l">
                        <a:spcBef>
                          <a:spcPts val="25"/>
                        </a:spcBef>
                        <a:spcAft>
                          <a:spcPts val="0"/>
                        </a:spcAft>
                        <a:buNone/>
                      </a:pPr>
                      <a:r>
                        <a:rPr lang="es" sz="1200">
                          <a:latin typeface="Times New Roman"/>
                          <a:ea typeface="Times New Roman"/>
                          <a:cs typeface="Times New Roman"/>
                          <a:sym typeface="Times New Roman"/>
                        </a:rPr>
                        <a:t>Extend CU07, include administrativo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471000">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 sz="1000"/>
                        <a:t>RF01,RF008,RF09,RF011</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761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Tener usuario y contraseña en 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73775">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hMerge="1"/>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pic>
        <p:nvPicPr>
          <p:cNvPr id="1278" name="Google Shape;1278;p59"/>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79" name="Google Shape;1279;p59"/>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80" name="Google Shape;1280;p59"/>
          <p:cNvGraphicFramePr/>
          <p:nvPr/>
        </p:nvGraphicFramePr>
        <p:xfrm>
          <a:off x="2371300" y="788990"/>
          <a:ext cx="3000000" cy="3000000"/>
        </p:xfrm>
        <a:graphic>
          <a:graphicData uri="http://schemas.openxmlformats.org/drawingml/2006/table">
            <a:tbl>
              <a:tblPr bandCol="1" bandRow="1">
                <a:noFill/>
                <a:tableStyleId>{87907948-0EF1-48F7-A6F0-533405E57520}</a:tableStyleId>
              </a:tblPr>
              <a:tblGrid>
                <a:gridCol w="1464100"/>
                <a:gridCol w="3094050"/>
              </a:tblGrid>
              <a:tr h="1057675">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actor que ingresa al sistema pueden hacer una búsqueda del usuario que requiere una actualización o cambio de datos. </a:t>
                      </a:r>
                      <a:endParaRPr sz="12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9FC5E8"/>
                    </a:solidFill>
                  </a:tcPr>
                </a:tc>
                <a:tc hMerge="1"/>
              </a:tr>
              <a:tr h="583325">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debe mostrar la actualización y un botón de guardar cambio para hacerlo en el sistema</a:t>
                      </a:r>
                      <a:endParaRPr sz="1200">
                        <a:latin typeface="Times New Roman"/>
                        <a:ea typeface="Times New Roman"/>
                        <a:cs typeface="Times New Roman"/>
                        <a:sym typeface="Times New Roman"/>
                      </a:endParaRPr>
                    </a:p>
                    <a:p>
                      <a:pPr indent="0" lvl="0" marL="11430" marR="198120" rtl="0" algn="l">
                        <a:spcBef>
                          <a:spcPts val="25"/>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899200">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4.1Si todos los datos estan al dia.</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4.2Si no se guardó adecuadamente estos cambio en el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r>
              <a:tr h="332950">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100 veces por Día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45745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0" marR="130175" rtl="0" algn="l">
                        <a:spcBef>
                          <a:spcPts val="25"/>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32950">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pic>
        <p:nvPicPr>
          <p:cNvPr id="1285" name="Google Shape;1285;p60"/>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86" name="Google Shape;1286;p60"/>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87" name="Google Shape;1287;p60"/>
          <p:cNvGraphicFramePr/>
          <p:nvPr/>
        </p:nvGraphicFramePr>
        <p:xfrm>
          <a:off x="2181163" y="814572"/>
          <a:ext cx="3000000" cy="3000000"/>
        </p:xfrm>
        <a:graphic>
          <a:graphicData uri="http://schemas.openxmlformats.org/drawingml/2006/table">
            <a:tbl>
              <a:tblPr bandCol="1" bandRow="1">
                <a:noFill/>
                <a:tableStyleId>{87907948-0EF1-48F7-A6F0-533405E57520}</a:tableStyleId>
              </a:tblPr>
              <a:tblGrid>
                <a:gridCol w="1157700"/>
                <a:gridCol w="382850"/>
                <a:gridCol w="3241125"/>
              </a:tblGrid>
              <a:tr h="342625">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CU07</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687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Conservar el historial</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80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Bejarano-Juan Valero-Alejandro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682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702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6795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Profesor de tecnología, administrativo y encargados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682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7027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Los actores pueden conservar algún historial de ingreso y alertas por algún inconveniente.</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060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marR="80010" rtl="0" algn="l">
                        <a:spcBef>
                          <a:spcPts val="25"/>
                        </a:spcBef>
                        <a:spcAft>
                          <a:spcPts val="0"/>
                        </a:spcAft>
                        <a:buNone/>
                      </a:pPr>
                      <a:r>
                        <a:rPr lang="es" sz="1200">
                          <a:latin typeface="Times New Roman"/>
                          <a:ea typeface="Times New Roman"/>
                          <a:cs typeface="Times New Roman"/>
                          <a:sym typeface="Times New Roman"/>
                        </a:rPr>
                        <a:t>Extend CU06, Include encargados.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62300">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s" sz="1000"/>
                        <a:t>RF01,RF008,RF09,RF011</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691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Tener usuario y contraseña en 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68700">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h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pic>
        <p:nvPicPr>
          <p:cNvPr id="1292" name="Google Shape;1292;p61"/>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293" name="Google Shape;1293;p61"/>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294" name="Google Shape;1294;p61"/>
          <p:cNvGraphicFramePr/>
          <p:nvPr/>
        </p:nvGraphicFramePr>
        <p:xfrm>
          <a:off x="2082250" y="770383"/>
          <a:ext cx="3000000" cy="3000000"/>
        </p:xfrm>
        <a:graphic>
          <a:graphicData uri="http://schemas.openxmlformats.org/drawingml/2006/table">
            <a:tbl>
              <a:tblPr bandCol="1" bandRow="1">
                <a:noFill/>
                <a:tableStyleId>{87907948-0EF1-48F7-A6F0-533405E57520}</a:tableStyleId>
              </a:tblPr>
              <a:tblGrid>
                <a:gridCol w="1599400"/>
                <a:gridCol w="3380075"/>
              </a:tblGrid>
              <a:tr h="977425">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Los actores pueden guardar el historial de un día específico.</a:t>
                      </a:r>
                      <a:endParaRPr sz="12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Al ingresar el actor autorizado puede guardar los ingresos y alertas generados en el transcurso del dia.</a:t>
                      </a:r>
                      <a:endParaRPr sz="1200">
                        <a:latin typeface="Times New Roman"/>
                        <a:ea typeface="Times New Roman"/>
                        <a:cs typeface="Times New Roman"/>
                        <a:sym typeface="Times New Roman"/>
                      </a:endParaRPr>
                    </a:p>
                    <a:p>
                      <a:pPr indent="0" lvl="0" marL="91440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B6D7A8"/>
                    </a:solidFill>
                  </a:tcPr>
                </a:tc>
                <a:tc hMerge="1"/>
              </a:tr>
              <a:tr h="539075">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debe mostrar la carga de la copia en la nube, también mostrar cuántas copias se han realizado.</a:t>
                      </a:r>
                      <a:endParaRPr sz="1200">
                        <a:latin typeface="Times New Roman"/>
                        <a:ea typeface="Times New Roman"/>
                        <a:cs typeface="Times New Roman"/>
                        <a:sym typeface="Times New Roman"/>
                      </a:endParaRPr>
                    </a:p>
                    <a:p>
                      <a:pPr indent="0" lvl="0" marL="11430" marR="198120" rtl="0" algn="l">
                        <a:spcBef>
                          <a:spcPts val="25"/>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716525">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4.1Problemas al descargar toda la información al servidor.</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r>
              <a:tr h="307675">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1 por 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2275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marR="130175" rtl="0" algn="l">
                        <a:spcBef>
                          <a:spcPts val="25"/>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07675">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pic>
        <p:nvPicPr>
          <p:cNvPr id="1299" name="Google Shape;1299;p62"/>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300" name="Google Shape;1300;p62"/>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301" name="Google Shape;1301;p62"/>
          <p:cNvGraphicFramePr/>
          <p:nvPr/>
        </p:nvGraphicFramePr>
        <p:xfrm>
          <a:off x="2441600" y="815112"/>
          <a:ext cx="3000000" cy="3000000"/>
        </p:xfrm>
        <a:graphic>
          <a:graphicData uri="http://schemas.openxmlformats.org/drawingml/2006/table">
            <a:tbl>
              <a:tblPr bandCol="1" bandRow="1">
                <a:noFill/>
                <a:tableStyleId>{87907948-0EF1-48F7-A6F0-533405E57520}</a:tableStyleId>
              </a:tblPr>
              <a:tblGrid>
                <a:gridCol w="1020625"/>
                <a:gridCol w="382850"/>
                <a:gridCol w="2857325"/>
              </a:tblGrid>
              <a:tr h="280425">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CU06</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740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Actualizar datos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183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Bejarano-Juan Valero-Alejandro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1693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776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732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Administrativo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16930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776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Los actores pueden realizar actualizaciones de datos de los usuarios.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26950">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0160" marR="80010" rtl="0" algn="l">
                        <a:spcBef>
                          <a:spcPts val="25"/>
                        </a:spcBef>
                        <a:spcAft>
                          <a:spcPts val="0"/>
                        </a:spcAft>
                        <a:buNone/>
                      </a:pPr>
                      <a:r>
                        <a:rPr lang="es" sz="1200">
                          <a:latin typeface="Times New Roman"/>
                          <a:ea typeface="Times New Roman"/>
                          <a:cs typeface="Times New Roman"/>
                          <a:sym typeface="Times New Roman"/>
                        </a:rPr>
                        <a:t>Extend CU07, include administrativo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471475">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 sz="1000"/>
                        <a:t>RF01,RF008,RF09,RF011</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765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Tener usuario y contraseña en 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74025">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c hMerge="1"/>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pic>
        <p:nvPicPr>
          <p:cNvPr id="1306" name="Google Shape;1306;p63"/>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307" name="Google Shape;1307;p63"/>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308" name="Google Shape;1308;p63"/>
          <p:cNvGraphicFramePr/>
          <p:nvPr/>
        </p:nvGraphicFramePr>
        <p:xfrm>
          <a:off x="2332075" y="872957"/>
          <a:ext cx="3000000" cy="3000000"/>
        </p:xfrm>
        <a:graphic>
          <a:graphicData uri="http://schemas.openxmlformats.org/drawingml/2006/table">
            <a:tbl>
              <a:tblPr bandCol="1" bandRow="1">
                <a:noFill/>
                <a:tableStyleId>{87907948-0EF1-48F7-A6F0-533405E57520}</a:tableStyleId>
              </a:tblPr>
              <a:tblGrid>
                <a:gridCol w="1438925"/>
                <a:gridCol w="3040900"/>
              </a:tblGrid>
              <a:tr h="917700">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actor que ingresa al sistema pueden hacer una búsqueda del usuario que requiere una actualización o cambio de datos. </a:t>
                      </a:r>
                      <a:endParaRPr sz="12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9FC5E8"/>
                    </a:solidFill>
                  </a:tcPr>
                </a:tc>
                <a:tc hMerge="1"/>
              </a:tr>
              <a:tr h="50615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debe mostrar la actualización y un botón de guardar cambio para hacerlo en el sistema</a:t>
                      </a:r>
                      <a:endParaRPr sz="1200">
                        <a:latin typeface="Times New Roman"/>
                        <a:ea typeface="Times New Roman"/>
                        <a:cs typeface="Times New Roman"/>
                        <a:sym typeface="Times New Roman"/>
                      </a:endParaRPr>
                    </a:p>
                    <a:p>
                      <a:pPr indent="0" lvl="0" marL="11430" marR="198120" rtl="0" algn="l">
                        <a:spcBef>
                          <a:spcPts val="25"/>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672750">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4.1Si todos los datos estan al dia.</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4.2Si no se guardó adecuadamente estos cambio en el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r>
              <a:tr h="288875">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Frecuente 100 veces por Día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396925">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0" marR="130175" rtl="0" algn="l">
                        <a:spcBef>
                          <a:spcPts val="25"/>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r h="288875">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pic>
        <p:nvPicPr>
          <p:cNvPr id="1313" name="Google Shape;1313;p64"/>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314" name="Google Shape;1314;p64"/>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315" name="Google Shape;1315;p64"/>
          <p:cNvGraphicFramePr/>
          <p:nvPr/>
        </p:nvGraphicFramePr>
        <p:xfrm>
          <a:off x="2353625" y="552563"/>
          <a:ext cx="3000000" cy="3000000"/>
        </p:xfrm>
        <a:graphic>
          <a:graphicData uri="http://schemas.openxmlformats.org/drawingml/2006/table">
            <a:tbl>
              <a:tblPr bandCol="1" bandRow="1">
                <a:noFill/>
                <a:tableStyleId>{87907948-0EF1-48F7-A6F0-533405E57520}</a:tableStyleId>
              </a:tblPr>
              <a:tblGrid>
                <a:gridCol w="1066925"/>
                <a:gridCol w="382850"/>
                <a:gridCol w="2986950"/>
              </a:tblGrid>
              <a:tr h="278175">
                <a:tc gridSpan="2">
                  <a:txBody>
                    <a:bodyPr/>
                    <a:lstStyle/>
                    <a:p>
                      <a:pPr indent="0" lvl="0" marL="11430" rtl="0" algn="l">
                        <a:spcBef>
                          <a:spcPts val="135"/>
                        </a:spcBef>
                        <a:spcAft>
                          <a:spcPts val="0"/>
                        </a:spcAft>
                        <a:buNone/>
                      </a:pPr>
                      <a:r>
                        <a:rPr b="1" lang="es" sz="1200">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l">
                        <a:spcBef>
                          <a:spcPts val="135"/>
                        </a:spcBef>
                        <a:spcAft>
                          <a:spcPts val="0"/>
                        </a:spcAft>
                        <a:buNone/>
                      </a:pPr>
                      <a:r>
                        <a:rPr lang="es" sz="1200">
                          <a:latin typeface="Times New Roman"/>
                          <a:ea typeface="Times New Roman"/>
                          <a:cs typeface="Times New Roman"/>
                          <a:sym typeface="Times New Roman"/>
                        </a:rPr>
                        <a:t>CU07</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718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07009" rtl="0" algn="l">
                        <a:spcBef>
                          <a:spcPts val="35"/>
                        </a:spcBef>
                        <a:spcAft>
                          <a:spcPts val="0"/>
                        </a:spcAft>
                        <a:buNone/>
                      </a:pPr>
                      <a:r>
                        <a:rPr lang="es" sz="1200">
                          <a:latin typeface="Times New Roman"/>
                          <a:ea typeface="Times New Roman"/>
                          <a:cs typeface="Times New Roman"/>
                          <a:sym typeface="Times New Roman"/>
                        </a:rPr>
                        <a:t>Conservar el historial</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69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25"/>
                        </a:spcBef>
                        <a:spcAft>
                          <a:spcPts val="0"/>
                        </a:spcAft>
                        <a:buNone/>
                      </a:pPr>
                      <a:r>
                        <a:rPr lang="es" sz="1200">
                          <a:latin typeface="Times New Roman"/>
                          <a:ea typeface="Times New Roman"/>
                          <a:cs typeface="Times New Roman"/>
                          <a:sym typeface="Times New Roman"/>
                        </a:rPr>
                        <a:t>Vanessa Bejarano-Juan Valero-Alejandro Ballen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679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746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970" rtl="0" algn="l">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71075">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279400" rtl="0" algn="l">
                        <a:spcBef>
                          <a:spcPts val="25"/>
                        </a:spcBef>
                        <a:spcAft>
                          <a:spcPts val="0"/>
                        </a:spcAft>
                        <a:buNone/>
                      </a:pPr>
                      <a:r>
                        <a:rPr lang="es" sz="1200">
                          <a:latin typeface="Times New Roman"/>
                          <a:ea typeface="Times New Roman"/>
                          <a:cs typeface="Times New Roman"/>
                          <a:sym typeface="Times New Roman"/>
                        </a:rPr>
                        <a:t>Profesor de tecnología, administrativo y encargados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67950">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rtl="0" algn="l">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74625">
                <a:tc gridSpan="2">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10160" marR="130175" rtl="0" algn="just">
                        <a:spcBef>
                          <a:spcPts val="35"/>
                        </a:spcBef>
                        <a:spcAft>
                          <a:spcPts val="0"/>
                        </a:spcAft>
                        <a:buNone/>
                      </a:pPr>
                      <a:r>
                        <a:rPr lang="es" sz="1200">
                          <a:latin typeface="Times New Roman"/>
                          <a:ea typeface="Times New Roman"/>
                          <a:cs typeface="Times New Roman"/>
                          <a:sym typeface="Times New Roman"/>
                        </a:rPr>
                        <a:t>Los actores pueden conservar algún historial de ingreso y alertas por algún inconveniente.</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4325">
                <a:tc row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indent="0" lvl="0" marL="11430" rtl="0" algn="l">
                        <a:spcBef>
                          <a:spcPts val="0"/>
                        </a:spcBef>
                        <a:spcAft>
                          <a:spcPts val="0"/>
                        </a:spcAft>
                        <a:buNone/>
                      </a:pPr>
                      <a:r>
                        <a:rPr b="1" lang="es" sz="1200">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rtl="0" algn="l">
                        <a:spcBef>
                          <a:spcPts val="25"/>
                        </a:spcBef>
                        <a:spcAft>
                          <a:spcPts val="0"/>
                        </a:spcAft>
                        <a:buNone/>
                      </a:pPr>
                      <a:r>
                        <a:rPr b="1" lang="es" sz="1200">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0160" marR="80010" rtl="0" algn="l">
                        <a:spcBef>
                          <a:spcPts val="25"/>
                        </a:spcBef>
                        <a:spcAft>
                          <a:spcPts val="0"/>
                        </a:spcAft>
                        <a:buNone/>
                      </a:pPr>
                      <a:r>
                        <a:rPr lang="es" sz="1200">
                          <a:latin typeface="Times New Roman"/>
                          <a:ea typeface="Times New Roman"/>
                          <a:cs typeface="Times New Roman"/>
                          <a:sym typeface="Times New Roman"/>
                        </a:rPr>
                        <a:t>Extend CU06, Include encargados.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467700">
                <a:tc vMerge="1"/>
                <a:tc>
                  <a:txBody>
                    <a:bodyPr/>
                    <a:lstStyle/>
                    <a:p>
                      <a:pPr indent="0" lvl="0" marL="10160" rtl="0" algn="l">
                        <a:spcBef>
                          <a:spcPts val="35"/>
                        </a:spcBef>
                        <a:spcAft>
                          <a:spcPts val="0"/>
                        </a:spcAft>
                        <a:buNone/>
                      </a:pPr>
                      <a:r>
                        <a:rPr b="1" lang="es" sz="1200">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s" sz="1000"/>
                        <a:t>RF01,RF008,RF09,RF011</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73500">
                <a:tc gridSpan="2">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a:txBody>
                    <a:bodyPr/>
                    <a:lstStyle/>
                    <a:p>
                      <a:pPr indent="0" lvl="0" marL="0" marR="194945" rtl="0" algn="l">
                        <a:spcBef>
                          <a:spcPts val="25"/>
                        </a:spcBef>
                        <a:spcAft>
                          <a:spcPts val="0"/>
                        </a:spcAft>
                        <a:buNone/>
                      </a:pPr>
                      <a:r>
                        <a:rPr lang="es" sz="1200">
                          <a:latin typeface="Times New Roman"/>
                          <a:ea typeface="Times New Roman"/>
                          <a:cs typeface="Times New Roman"/>
                          <a:sym typeface="Times New Roman"/>
                        </a:rPr>
                        <a:t>Tener usuario y contraseña en el sistema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71825">
                <a:tc gridSpan="3">
                  <a:txBody>
                    <a:bodyPr/>
                    <a:lstStyle/>
                    <a:p>
                      <a:pPr indent="0" lvl="0" marL="11430" marR="292100" rtl="0" algn="l">
                        <a:spcBef>
                          <a:spcPts val="90"/>
                        </a:spcBef>
                        <a:spcAft>
                          <a:spcPts val="0"/>
                        </a:spcAft>
                        <a:buNone/>
                      </a:pPr>
                      <a:r>
                        <a:rPr b="1" lang="es" sz="1200">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c hMerge="1"/>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pic>
        <p:nvPicPr>
          <p:cNvPr id="1320" name="Google Shape;1320;p65"/>
          <p:cNvPicPr preferRelativeResize="0"/>
          <p:nvPr/>
        </p:nvPicPr>
        <p:blipFill rotWithShape="1">
          <a:blip r:embed="rId3">
            <a:alphaModFix/>
          </a:blip>
          <a:srcRect b="3504" l="4159" r="3606" t="1771"/>
          <a:stretch/>
        </p:blipFill>
        <p:spPr>
          <a:xfrm>
            <a:off x="201871" y="34150"/>
            <a:ext cx="1043379" cy="1157550"/>
          </a:xfrm>
          <a:prstGeom prst="rect">
            <a:avLst/>
          </a:prstGeom>
          <a:noFill/>
          <a:ln>
            <a:noFill/>
          </a:ln>
        </p:spPr>
      </p:pic>
      <p:cxnSp>
        <p:nvCxnSpPr>
          <p:cNvPr id="1321" name="Google Shape;1321;p65"/>
          <p:cNvCxnSpPr/>
          <p:nvPr/>
        </p:nvCxnSpPr>
        <p:spPr>
          <a:xfrm>
            <a:off x="390075" y="1157550"/>
            <a:ext cx="8520600" cy="0"/>
          </a:xfrm>
          <a:prstGeom prst="straightConnector1">
            <a:avLst/>
          </a:prstGeom>
          <a:noFill/>
          <a:ln cap="flat" cmpd="sng" w="9525">
            <a:solidFill>
              <a:srgbClr val="48FFD5"/>
            </a:solidFill>
            <a:prstDash val="solid"/>
            <a:round/>
            <a:headEnd len="med" w="med" type="none"/>
            <a:tailEnd len="med" w="med" type="none"/>
          </a:ln>
        </p:spPr>
      </p:cxnSp>
      <p:graphicFrame>
        <p:nvGraphicFramePr>
          <p:cNvPr id="1322" name="Google Shape;1322;p65"/>
          <p:cNvGraphicFramePr/>
          <p:nvPr/>
        </p:nvGraphicFramePr>
        <p:xfrm>
          <a:off x="2313738" y="684927"/>
          <a:ext cx="3000000" cy="3000000"/>
        </p:xfrm>
        <a:graphic>
          <a:graphicData uri="http://schemas.openxmlformats.org/drawingml/2006/table">
            <a:tbl>
              <a:tblPr bandCol="1" bandRow="1">
                <a:noFill/>
                <a:tableStyleId>{87907948-0EF1-48F7-A6F0-533405E57520}</a:tableStyleId>
              </a:tblPr>
              <a:tblGrid>
                <a:gridCol w="1450725"/>
                <a:gridCol w="3065800"/>
              </a:tblGrid>
              <a:tr h="1012850">
                <a:tc gridSpan="2">
                  <a:txBody>
                    <a:bodyPr/>
                    <a:lstStyle/>
                    <a:p>
                      <a:pPr indent="0" lvl="0" marL="11430" rtl="0" algn="l">
                        <a:spcBef>
                          <a:spcPts val="115"/>
                        </a:spcBef>
                        <a:spcAft>
                          <a:spcPts val="0"/>
                        </a:spcAft>
                        <a:buNone/>
                      </a:pPr>
                      <a:r>
                        <a:rPr b="1" lang="es" sz="1200">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Los actores pueden guardar el historial de un día específico.</a:t>
                      </a:r>
                      <a:endParaRPr sz="1200">
                        <a:latin typeface="Times New Roman"/>
                        <a:ea typeface="Times New Roman"/>
                        <a:cs typeface="Times New Roman"/>
                        <a:sym typeface="Times New Roman"/>
                      </a:endParaRPr>
                    </a:p>
                    <a:p>
                      <a:pPr indent="-304800" lvl="0" marL="9144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Al ingresar el actor autorizado puede guardar los ingresos y alertas generados en el transcurso del dia.</a:t>
                      </a:r>
                      <a:endParaRPr sz="1200">
                        <a:latin typeface="Times New Roman"/>
                        <a:ea typeface="Times New Roman"/>
                        <a:cs typeface="Times New Roman"/>
                        <a:sym typeface="Times New Roman"/>
                      </a:endParaRPr>
                    </a:p>
                    <a:p>
                      <a:pPr indent="0" lvl="0" marL="91440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B6D7A8"/>
                    </a:solidFill>
                  </a:tcPr>
                </a:tc>
                <a:tc hMerge="1"/>
              </a:tr>
              <a:tr h="77455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98120" rtl="0" algn="l">
                        <a:spcBef>
                          <a:spcPts val="25"/>
                        </a:spcBef>
                        <a:spcAft>
                          <a:spcPts val="0"/>
                        </a:spcAft>
                        <a:buNone/>
                      </a:pPr>
                      <a:r>
                        <a:rPr lang="es" sz="1200">
                          <a:latin typeface="Times New Roman"/>
                          <a:ea typeface="Times New Roman"/>
                          <a:cs typeface="Times New Roman"/>
                          <a:sym typeface="Times New Roman"/>
                        </a:rPr>
                        <a:t>El sistema debe mostrar la carga de la copia en la nube, también mostrar cuántas copias se han realizado.</a:t>
                      </a:r>
                      <a:endParaRPr sz="1200">
                        <a:latin typeface="Times New Roman"/>
                        <a:ea typeface="Times New Roman"/>
                        <a:cs typeface="Times New Roman"/>
                        <a:sym typeface="Times New Roman"/>
                      </a:endParaRPr>
                    </a:p>
                    <a:p>
                      <a:pPr indent="0" lvl="0" marL="11430" marR="198120" rtl="0" algn="l">
                        <a:spcBef>
                          <a:spcPts val="25"/>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1082375">
                <a:tc gridSpan="2">
                  <a:txBody>
                    <a:bodyPr/>
                    <a:lstStyle/>
                    <a:p>
                      <a:pPr indent="0" lvl="0" marL="0" rtl="0" algn="l">
                        <a:spcBef>
                          <a:spcPts val="95"/>
                        </a:spcBef>
                        <a:spcAft>
                          <a:spcPts val="0"/>
                        </a:spcAft>
                        <a:buNone/>
                      </a:pPr>
                      <a:r>
                        <a:t/>
                      </a:r>
                      <a:endParaRPr sz="1200">
                        <a:latin typeface="Times New Roman"/>
                        <a:ea typeface="Times New Roman"/>
                        <a:cs typeface="Times New Roman"/>
                        <a:sym typeface="Times New Roman"/>
                      </a:endParaRPr>
                    </a:p>
                    <a:p>
                      <a:pPr indent="0" lvl="0" marL="11430" marR="397510" rtl="0" algn="l">
                        <a:spcBef>
                          <a:spcPts val="0"/>
                        </a:spcBef>
                        <a:spcAft>
                          <a:spcPts val="0"/>
                        </a:spcAft>
                        <a:buNone/>
                      </a:pPr>
                      <a:r>
                        <a:rPr b="1" lang="es" sz="1200">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4.1Problemas al descargar toda la información al servidor.</a:t>
                      </a:r>
                      <a:endParaRPr sz="1200">
                        <a:latin typeface="Times New Roman"/>
                        <a:ea typeface="Times New Roman"/>
                        <a:cs typeface="Times New Roman"/>
                        <a:sym typeface="Times New Roman"/>
                      </a:endParaRPr>
                    </a:p>
                    <a:p>
                      <a:pPr indent="0" lvl="0" marL="11430" rtl="0" algn="l">
                        <a:spcBef>
                          <a:spcPts val="300"/>
                        </a:spcBef>
                        <a:spcAft>
                          <a:spcPts val="0"/>
                        </a:spcAft>
                        <a:buNone/>
                      </a:pPr>
                      <a:r>
                        <a:rPr lang="es"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lnSpc>
                          <a:spcPct val="50000"/>
                        </a:lnSpc>
                        <a:spcBef>
                          <a:spcPts val="0"/>
                        </a:spcBef>
                        <a:spcAft>
                          <a:spcPts val="0"/>
                        </a:spcAft>
                        <a:buNone/>
                      </a:pPr>
                      <a:r>
                        <a:t/>
                      </a:r>
                      <a:endParaRPr sz="600">
                        <a:latin typeface="Times New Roman"/>
                        <a:ea typeface="Times New Roman"/>
                        <a:cs typeface="Times New Roman"/>
                        <a:sym typeface="Times New Roman"/>
                      </a:endParaRPr>
                    </a:p>
                    <a:p>
                      <a:pPr indent="0" lvl="0" marL="11430" rtl="0" algn="l">
                        <a:spcBef>
                          <a:spcPts val="0"/>
                        </a:spcBef>
                        <a:spcAft>
                          <a:spcPts val="0"/>
                        </a:spcAft>
                        <a:buNone/>
                      </a:pPr>
                      <a:r>
                        <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hMerge="1"/>
              </a:tr>
              <a:tr h="239900">
                <a:tc>
                  <a:txBody>
                    <a:bodyPr/>
                    <a:lstStyle/>
                    <a:p>
                      <a:pPr indent="0" lvl="0" marL="11430" rtl="0" algn="l">
                        <a:spcBef>
                          <a:spcPts val="35"/>
                        </a:spcBef>
                        <a:spcAft>
                          <a:spcPts val="0"/>
                        </a:spcAft>
                        <a:buNone/>
                      </a:pPr>
                      <a:r>
                        <a:rPr b="1"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125095" rtl="0" algn="l">
                        <a:spcBef>
                          <a:spcPts val="35"/>
                        </a:spcBef>
                        <a:spcAft>
                          <a:spcPts val="0"/>
                        </a:spcAft>
                        <a:buNone/>
                      </a:pPr>
                      <a:r>
                        <a:rPr lang="es" sz="1200">
                          <a:latin typeface="Times New Roman"/>
                          <a:ea typeface="Times New Roman"/>
                          <a:cs typeface="Times New Roman"/>
                          <a:sym typeface="Times New Roman"/>
                        </a:rPr>
                        <a:t>1 por 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329650">
                <a:tc>
                  <a:txBody>
                    <a:bodyPr/>
                    <a:lstStyle/>
                    <a:p>
                      <a:pPr indent="0" lvl="0" marL="11430" rtl="0" algn="l">
                        <a:spcBef>
                          <a:spcPts val="25"/>
                        </a:spcBef>
                        <a:spcAft>
                          <a:spcPts val="0"/>
                        </a:spcAft>
                        <a:buNone/>
                      </a:pPr>
                      <a:r>
                        <a:rPr b="1"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marR="130175" rtl="0" algn="l">
                        <a:spcBef>
                          <a:spcPts val="25"/>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r h="239900">
                <a:tc>
                  <a:txBody>
                    <a:bodyPr/>
                    <a:lstStyle/>
                    <a:p>
                      <a:pPr indent="0" lvl="0" marL="11430" rtl="0" algn="l">
                        <a:spcBef>
                          <a:spcPts val="40"/>
                        </a:spcBef>
                        <a:spcAft>
                          <a:spcPts val="0"/>
                        </a:spcAft>
                        <a:buNone/>
                      </a:pPr>
                      <a:r>
                        <a:rPr b="1"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11430" marR="281940" rtl="0" algn="l">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66"/>
          <p:cNvSpPr txBox="1"/>
          <p:nvPr>
            <p:ph type="ctrTitle"/>
          </p:nvPr>
        </p:nvSpPr>
        <p:spPr>
          <a:xfrm>
            <a:off x="348775" y="6517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1EFFC1"/>
                </a:solidFill>
              </a:rPr>
              <a:t>CONTROL DE VERSIONES</a:t>
            </a:r>
            <a:endParaRPr>
              <a:solidFill>
                <a:srgbClr val="1EFFC1"/>
              </a:solidFill>
            </a:endParaRPr>
          </a:p>
        </p:txBody>
      </p:sp>
      <p:sp>
        <p:nvSpPr>
          <p:cNvPr id="1328" name="Google Shape;1328;p66"/>
          <p:cNvSpPr txBox="1"/>
          <p:nvPr/>
        </p:nvSpPr>
        <p:spPr>
          <a:xfrm>
            <a:off x="311688" y="41790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3"/>
              </a:rPr>
              <a:t>https://github.com/Vanessa624Bejarano/Security.git</a:t>
            </a:r>
            <a:endParaRPr sz="1000">
              <a:solidFill>
                <a:srgbClr val="FFFFFF"/>
              </a:solidFill>
              <a:latin typeface="Roboto Light"/>
              <a:ea typeface="Roboto Light"/>
              <a:cs typeface="Roboto Light"/>
              <a:sym typeface="Roboto Light"/>
            </a:endParaRPr>
          </a:p>
        </p:txBody>
      </p:sp>
      <p:grpSp>
        <p:nvGrpSpPr>
          <p:cNvPr id="1329" name="Google Shape;1329;p66"/>
          <p:cNvGrpSpPr/>
          <p:nvPr/>
        </p:nvGrpSpPr>
        <p:grpSpPr>
          <a:xfrm>
            <a:off x="348781" y="1545367"/>
            <a:ext cx="2766826" cy="2406017"/>
            <a:chOff x="778775" y="238125"/>
            <a:chExt cx="6020075" cy="5235025"/>
          </a:xfrm>
        </p:grpSpPr>
        <p:sp>
          <p:nvSpPr>
            <p:cNvPr id="1330" name="Google Shape;1330;p66"/>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6"/>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6"/>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6"/>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6"/>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6"/>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6"/>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6"/>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6"/>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6"/>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6"/>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6"/>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6"/>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6"/>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6"/>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6"/>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6"/>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6"/>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6"/>
            <p:cNvSpPr/>
            <p:nvPr/>
          </p:nvSpPr>
          <p:spPr>
            <a:xfrm>
              <a:off x="6017500" y="3252500"/>
              <a:ext cx="77275" cy="77300"/>
            </a:xfrm>
            <a:custGeom>
              <a:rect b="b" l="l" r="r" t="t"/>
              <a:pathLst>
                <a:path extrusionOk="0" fill="none" h="3092" w="3091">
                  <a:moveTo>
                    <a:pt x="0" y="3091"/>
                  </a:moveTo>
                  <a:lnTo>
                    <a:pt x="0" y="1"/>
                  </a:lnTo>
                  <a:lnTo>
                    <a:pt x="3091" y="1"/>
                  </a:lnTo>
                </a:path>
              </a:pathLst>
            </a:custGeom>
            <a:solidFill>
              <a:srgbClr val="48FFD5"/>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6"/>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rgbClr val="48FFD5"/>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6"/>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rgbClr val="48FFD5"/>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rgbClr val="48FFD5"/>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6"/>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6"/>
            <p:cNvSpPr/>
            <p:nvPr/>
          </p:nvSpPr>
          <p:spPr>
            <a:xfrm>
              <a:off x="2144525" y="3282425"/>
              <a:ext cx="25" cy="162025"/>
            </a:xfrm>
            <a:custGeom>
              <a:rect b="b" l="l" r="r" t="t"/>
              <a:pathLst>
                <a:path extrusionOk="0" fill="none" h="6481" w="1">
                  <a:moveTo>
                    <a:pt x="0" y="0"/>
                  </a:moveTo>
                  <a:lnTo>
                    <a:pt x="0" y="6480"/>
                  </a:lnTo>
                </a:path>
              </a:pathLst>
            </a:custGeom>
            <a:solidFill>
              <a:srgbClr val="48FFD5"/>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6"/>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1303375" y="3282425"/>
              <a:ext cx="25" cy="162025"/>
            </a:xfrm>
            <a:custGeom>
              <a:rect b="b" l="l" r="r" t="t"/>
              <a:pathLst>
                <a:path extrusionOk="0" fill="none" h="6481" w="1">
                  <a:moveTo>
                    <a:pt x="1" y="0"/>
                  </a:moveTo>
                  <a:lnTo>
                    <a:pt x="1" y="6480"/>
                  </a:lnTo>
                </a:path>
              </a:pathLst>
            </a:custGeom>
            <a:solidFill>
              <a:srgbClr val="48FFD5"/>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0" name="Google Shape;1370;p6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371" name="Google Shape;1371;p66"/>
          <p:cNvSpPr txBox="1"/>
          <p:nvPr/>
        </p:nvSpPr>
        <p:spPr>
          <a:xfrm>
            <a:off x="4060575" y="1625975"/>
            <a:ext cx="4057500" cy="19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FFFFFF"/>
                </a:solidFill>
                <a:latin typeface="Roboto Light"/>
                <a:ea typeface="Roboto Light"/>
                <a:cs typeface="Roboto Light"/>
                <a:sym typeface="Roboto Light"/>
              </a:rPr>
              <a:t>En nuestro proyecto nos apoyamos en la plataforma GITHUB para llevar el control y modificación del proceso que estamos desempeñando para el desarrollo y ejecución de nuestro sistema.</a:t>
            </a:r>
            <a:endParaRPr sz="1600">
              <a:solidFill>
                <a:srgbClr val="FFFFFF"/>
              </a:solidFill>
              <a:latin typeface="Roboto Light"/>
              <a:ea typeface="Roboto Light"/>
              <a:cs typeface="Roboto Light"/>
              <a:sym typeface="Roboto Light"/>
            </a:endParaRPr>
          </a:p>
        </p:txBody>
      </p:sp>
      <p:pic>
        <p:nvPicPr>
          <p:cNvPr id="1372" name="Google Shape;1372;p66"/>
          <p:cNvPicPr preferRelativeResize="0"/>
          <p:nvPr/>
        </p:nvPicPr>
        <p:blipFill rotWithShape="1">
          <a:blip r:embed="rId4">
            <a:alphaModFix/>
          </a:blip>
          <a:srcRect b="21713" l="6387" r="56644" t="34198"/>
          <a:stretch/>
        </p:blipFill>
        <p:spPr>
          <a:xfrm>
            <a:off x="4318000" y="3188550"/>
            <a:ext cx="1585674" cy="1453801"/>
          </a:xfrm>
          <a:prstGeom prst="rect">
            <a:avLst/>
          </a:prstGeom>
          <a:noFill/>
          <a:ln>
            <a:noFill/>
          </a:ln>
        </p:spPr>
      </p:pic>
      <p:pic>
        <p:nvPicPr>
          <p:cNvPr id="1373" name="Google Shape;1373;p66"/>
          <p:cNvPicPr preferRelativeResize="0"/>
          <p:nvPr/>
        </p:nvPicPr>
        <p:blipFill rotWithShape="1">
          <a:blip r:embed="rId5">
            <a:alphaModFix/>
          </a:blip>
          <a:srcRect b="54030" l="61240" r="10879" t="17704"/>
          <a:stretch/>
        </p:blipFill>
        <p:spPr>
          <a:xfrm>
            <a:off x="6532400" y="3188550"/>
            <a:ext cx="1585674" cy="1453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PLANTEAMIENTO </a:t>
            </a:r>
            <a:endParaRPr/>
          </a:p>
          <a:p>
            <a:pPr indent="0" lvl="0" marL="0" rtl="0" algn="ctr">
              <a:spcBef>
                <a:spcPts val="0"/>
              </a:spcBef>
              <a:spcAft>
                <a:spcPts val="0"/>
              </a:spcAft>
              <a:buNone/>
            </a:pPr>
            <a:r>
              <a:rPr lang="es"/>
              <a:t>DEL PROBLEMA</a:t>
            </a:r>
            <a:endParaRPr/>
          </a:p>
        </p:txBody>
      </p:sp>
      <p:sp>
        <p:nvSpPr>
          <p:cNvPr id="363" name="Google Shape;363;p22"/>
          <p:cNvSpPr/>
          <p:nvPr/>
        </p:nvSpPr>
        <p:spPr>
          <a:xfrm>
            <a:off x="382970" y="138055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22"/>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365" name="Google Shape;365;p22"/>
          <p:cNvGrpSpPr/>
          <p:nvPr/>
        </p:nvGrpSpPr>
        <p:grpSpPr>
          <a:xfrm>
            <a:off x="713738" y="1561980"/>
            <a:ext cx="333452" cy="329962"/>
            <a:chOff x="1049375" y="2318350"/>
            <a:chExt cx="298525" cy="295400"/>
          </a:xfrm>
        </p:grpSpPr>
        <p:sp>
          <p:nvSpPr>
            <p:cNvPr id="366" name="Google Shape;366;p22"/>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2"/>
          <p:cNvGrpSpPr/>
          <p:nvPr/>
        </p:nvGrpSpPr>
        <p:grpSpPr>
          <a:xfrm>
            <a:off x="8502369" y="861769"/>
            <a:ext cx="329934" cy="329934"/>
            <a:chOff x="5775900" y="2308125"/>
            <a:chExt cx="295375" cy="295375"/>
          </a:xfrm>
        </p:grpSpPr>
        <p:sp>
          <p:nvSpPr>
            <p:cNvPr id="371" name="Google Shape;371;p22"/>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2"/>
          <p:cNvGrpSpPr/>
          <p:nvPr/>
        </p:nvGrpSpPr>
        <p:grpSpPr>
          <a:xfrm>
            <a:off x="8500598" y="4236088"/>
            <a:ext cx="333480" cy="330800"/>
            <a:chOff x="946175" y="3253275"/>
            <a:chExt cx="298550" cy="296150"/>
          </a:xfrm>
        </p:grpSpPr>
        <p:sp>
          <p:nvSpPr>
            <p:cNvPr id="377" name="Google Shape;377;p2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2"/>
          <p:cNvGrpSpPr/>
          <p:nvPr/>
        </p:nvGrpSpPr>
        <p:grpSpPr>
          <a:xfrm>
            <a:off x="382965" y="4237385"/>
            <a:ext cx="331721" cy="328203"/>
            <a:chOff x="946175" y="3619500"/>
            <a:chExt cx="296975" cy="293825"/>
          </a:xfrm>
        </p:grpSpPr>
        <p:sp>
          <p:nvSpPr>
            <p:cNvPr id="383" name="Google Shape;383;p2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22"/>
          <p:cNvSpPr txBox="1"/>
          <p:nvPr/>
        </p:nvSpPr>
        <p:spPr>
          <a:xfrm>
            <a:off x="2149800" y="1783700"/>
            <a:ext cx="5504100" cy="30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FFFFFF"/>
                </a:solidFill>
                <a:latin typeface="Roboto Light"/>
                <a:ea typeface="Roboto Light"/>
                <a:cs typeface="Roboto Light"/>
                <a:sym typeface="Roboto Light"/>
              </a:rPr>
              <a:t> Esta institución cuenta con una puerta de acceso, en la cual, no piden requisito alguno  a los estudiantes y trabajadores del colegio para su identificación y registro, esto conlleva a un mal gestionamiento de ingreso de la comunidad institucional y de miembros externos a ella, que pueden causar problemas dentro de ella por la falta de control al ingreso y salida de la institución.</a:t>
            </a:r>
            <a:endParaRPr sz="1500">
              <a:solidFill>
                <a:srgbClr val="FFFFFF"/>
              </a:solidFill>
              <a:latin typeface="Roboto Light"/>
              <a:ea typeface="Roboto Light"/>
              <a:cs typeface="Roboto Light"/>
              <a:sym typeface="Roboto Light"/>
            </a:endParaRPr>
          </a:p>
        </p:txBody>
      </p:sp>
      <p:sp>
        <p:nvSpPr>
          <p:cNvPr id="390" name="Google Shape;390;p22"/>
          <p:cNvSpPr/>
          <p:nvPr/>
        </p:nvSpPr>
        <p:spPr>
          <a:xfrm>
            <a:off x="6118596" y="3642998"/>
            <a:ext cx="1535400" cy="1100561"/>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67"/>
          <p:cNvSpPr/>
          <p:nvPr/>
        </p:nvSpPr>
        <p:spPr>
          <a:xfrm>
            <a:off x="69401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152402" y="28575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80" name="Google Shape;1380;p67"/>
          <p:cNvSpPr/>
          <p:nvPr/>
        </p:nvSpPr>
        <p:spPr>
          <a:xfrm rot="-3173578">
            <a:off x="3786702" y="1797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48FFD5"/>
          </a:solidFill>
          <a:ln cap="rnd" cmpd="sng" w="13850">
            <a:solidFill>
              <a:srgbClr val="48FFD5"/>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1381" name="Google Shape;1381;p67"/>
          <p:cNvPicPr preferRelativeResize="0"/>
          <p:nvPr/>
        </p:nvPicPr>
        <p:blipFill rotWithShape="1">
          <a:blip r:embed="rId3">
            <a:alphaModFix/>
          </a:blip>
          <a:srcRect b="3504" l="4159" r="3606" t="1771"/>
          <a:stretch/>
        </p:blipFill>
        <p:spPr>
          <a:xfrm>
            <a:off x="213850" y="147575"/>
            <a:ext cx="659000" cy="731125"/>
          </a:xfrm>
          <a:prstGeom prst="rect">
            <a:avLst/>
          </a:prstGeom>
          <a:noFill/>
          <a:ln>
            <a:noFill/>
          </a:ln>
        </p:spPr>
      </p:pic>
      <p:sp>
        <p:nvSpPr>
          <p:cNvPr id="1382" name="Google Shape;1382;p67"/>
          <p:cNvSpPr/>
          <p:nvPr/>
        </p:nvSpPr>
        <p:spPr>
          <a:xfrm>
            <a:off x="6634144" y="3732129"/>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rgbClr val="48FFD5"/>
          </a:solidFill>
          <a:ln cap="rnd" cmpd="sng" w="13850">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rot="-3173578">
            <a:off x="3856525" y="4214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84" name="Google Shape;1384;p67"/>
          <p:cNvSpPr txBox="1"/>
          <p:nvPr/>
        </p:nvSpPr>
        <p:spPr>
          <a:xfrm>
            <a:off x="3118188" y="470365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4"/>
              </a:rPr>
              <a:t>https://github.com/Vanessa624Bejarano/Security.git</a:t>
            </a:r>
            <a:endParaRPr sz="1000">
              <a:solidFill>
                <a:srgbClr val="FFFFFF"/>
              </a:solidFill>
              <a:latin typeface="Roboto Light"/>
              <a:ea typeface="Roboto Light"/>
              <a:cs typeface="Roboto Light"/>
              <a:sym typeface="Roboto Light"/>
            </a:endParaRPr>
          </a:p>
        </p:txBody>
      </p:sp>
      <p:pic>
        <p:nvPicPr>
          <p:cNvPr id="1385" name="Google Shape;1385;p67"/>
          <p:cNvPicPr preferRelativeResize="0"/>
          <p:nvPr/>
        </p:nvPicPr>
        <p:blipFill rotWithShape="1">
          <a:blip r:embed="rId5">
            <a:alphaModFix/>
          </a:blip>
          <a:srcRect b="7172" l="1226" r="51952" t="8538"/>
          <a:stretch/>
        </p:blipFill>
        <p:spPr>
          <a:xfrm>
            <a:off x="2268975" y="1022875"/>
            <a:ext cx="4698449" cy="32732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68"/>
          <p:cNvSpPr/>
          <p:nvPr/>
        </p:nvSpPr>
        <p:spPr>
          <a:xfrm>
            <a:off x="69401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152402" y="28575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92" name="Google Shape;1392;p68"/>
          <p:cNvSpPr/>
          <p:nvPr/>
        </p:nvSpPr>
        <p:spPr>
          <a:xfrm rot="-3173578">
            <a:off x="3786702" y="1797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48FFD5"/>
          </a:solidFill>
          <a:ln cap="rnd" cmpd="sng" w="13850">
            <a:solidFill>
              <a:srgbClr val="48FFD5"/>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1393" name="Google Shape;1393;p68"/>
          <p:cNvPicPr preferRelativeResize="0"/>
          <p:nvPr/>
        </p:nvPicPr>
        <p:blipFill rotWithShape="1">
          <a:blip r:embed="rId3">
            <a:alphaModFix/>
          </a:blip>
          <a:srcRect b="3504" l="4159" r="3606" t="1771"/>
          <a:stretch/>
        </p:blipFill>
        <p:spPr>
          <a:xfrm>
            <a:off x="213850" y="147575"/>
            <a:ext cx="659000" cy="731125"/>
          </a:xfrm>
          <a:prstGeom prst="rect">
            <a:avLst/>
          </a:prstGeom>
          <a:noFill/>
          <a:ln>
            <a:noFill/>
          </a:ln>
        </p:spPr>
      </p:pic>
      <p:sp>
        <p:nvSpPr>
          <p:cNvPr id="1394" name="Google Shape;1394;p68"/>
          <p:cNvSpPr/>
          <p:nvPr/>
        </p:nvSpPr>
        <p:spPr>
          <a:xfrm>
            <a:off x="6634144" y="3732129"/>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rgbClr val="48FFD5"/>
          </a:solidFill>
          <a:ln cap="rnd" cmpd="sng" w="13850">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8"/>
          <p:cNvSpPr/>
          <p:nvPr/>
        </p:nvSpPr>
        <p:spPr>
          <a:xfrm rot="-3173578">
            <a:off x="3856525" y="4214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96" name="Google Shape;1396;p68"/>
          <p:cNvSpPr txBox="1"/>
          <p:nvPr/>
        </p:nvSpPr>
        <p:spPr>
          <a:xfrm>
            <a:off x="3118188" y="470365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4"/>
              </a:rPr>
              <a:t>https://github.com/Vanessa624Bejarano/Security.git</a:t>
            </a:r>
            <a:endParaRPr sz="1000">
              <a:solidFill>
                <a:srgbClr val="FFFFFF"/>
              </a:solidFill>
              <a:latin typeface="Roboto Light"/>
              <a:ea typeface="Roboto Light"/>
              <a:cs typeface="Roboto Light"/>
              <a:sym typeface="Roboto Light"/>
            </a:endParaRPr>
          </a:p>
        </p:txBody>
      </p:sp>
      <p:pic>
        <p:nvPicPr>
          <p:cNvPr id="1397" name="Google Shape;1397;p68"/>
          <p:cNvPicPr preferRelativeResize="0"/>
          <p:nvPr/>
        </p:nvPicPr>
        <p:blipFill rotWithShape="1">
          <a:blip r:embed="rId5">
            <a:alphaModFix/>
          </a:blip>
          <a:srcRect b="16452" l="48293" r="0" t="12570"/>
          <a:stretch/>
        </p:blipFill>
        <p:spPr>
          <a:xfrm>
            <a:off x="2322675" y="1081400"/>
            <a:ext cx="5074803" cy="2696000"/>
          </a:xfrm>
          <a:prstGeom prst="rect">
            <a:avLst/>
          </a:prstGeom>
          <a:noFill/>
          <a:ln>
            <a:noFill/>
          </a:ln>
        </p:spPr>
      </p:pic>
      <p:sp>
        <p:nvSpPr>
          <p:cNvPr id="1398" name="Google Shape;1398;p68"/>
          <p:cNvSpPr txBox="1"/>
          <p:nvPr/>
        </p:nvSpPr>
        <p:spPr>
          <a:xfrm>
            <a:off x="379500" y="1145650"/>
            <a:ext cx="18654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8FFD5"/>
                </a:solidFill>
                <a:latin typeface="Roboto Light"/>
                <a:ea typeface="Roboto Light"/>
                <a:cs typeface="Roboto Light"/>
                <a:sym typeface="Roboto Light"/>
              </a:rPr>
              <a:t>GitHub </a:t>
            </a:r>
            <a:r>
              <a:rPr lang="es">
                <a:solidFill>
                  <a:srgbClr val="48FFD5"/>
                </a:solidFill>
                <a:latin typeface="Roboto Light"/>
                <a:ea typeface="Roboto Light"/>
                <a:cs typeface="Roboto Light"/>
                <a:sym typeface="Roboto Light"/>
              </a:rPr>
              <a:t>Desktop</a:t>
            </a:r>
            <a:endParaRPr>
              <a:solidFill>
                <a:srgbClr val="48FFD5"/>
              </a:solidFill>
              <a:latin typeface="Roboto Light"/>
              <a:ea typeface="Roboto Light"/>
              <a:cs typeface="Roboto Light"/>
              <a:sym typeface="Robo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69"/>
          <p:cNvSpPr/>
          <p:nvPr/>
        </p:nvSpPr>
        <p:spPr>
          <a:xfrm>
            <a:off x="69401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9"/>
          <p:cNvSpPr/>
          <p:nvPr/>
        </p:nvSpPr>
        <p:spPr>
          <a:xfrm>
            <a:off x="-152402" y="28575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405" name="Google Shape;1405;p69"/>
          <p:cNvSpPr/>
          <p:nvPr/>
        </p:nvSpPr>
        <p:spPr>
          <a:xfrm rot="-3173578">
            <a:off x="3786702" y="1797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48FFD5"/>
          </a:solidFill>
          <a:ln cap="rnd" cmpd="sng" w="13850">
            <a:solidFill>
              <a:srgbClr val="48FFD5"/>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1406" name="Google Shape;1406;p69"/>
          <p:cNvPicPr preferRelativeResize="0"/>
          <p:nvPr/>
        </p:nvPicPr>
        <p:blipFill rotWithShape="1">
          <a:blip r:embed="rId3">
            <a:alphaModFix/>
          </a:blip>
          <a:srcRect b="3504" l="4159" r="3606" t="1771"/>
          <a:stretch/>
        </p:blipFill>
        <p:spPr>
          <a:xfrm>
            <a:off x="213850" y="147575"/>
            <a:ext cx="659000" cy="731125"/>
          </a:xfrm>
          <a:prstGeom prst="rect">
            <a:avLst/>
          </a:prstGeom>
          <a:noFill/>
          <a:ln>
            <a:noFill/>
          </a:ln>
        </p:spPr>
      </p:pic>
      <p:sp>
        <p:nvSpPr>
          <p:cNvPr id="1407" name="Google Shape;1407;p69"/>
          <p:cNvSpPr/>
          <p:nvPr/>
        </p:nvSpPr>
        <p:spPr>
          <a:xfrm>
            <a:off x="6634144" y="3732129"/>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rgbClr val="48FFD5"/>
          </a:solidFill>
          <a:ln cap="rnd" cmpd="sng" w="13850">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9"/>
          <p:cNvSpPr/>
          <p:nvPr/>
        </p:nvSpPr>
        <p:spPr>
          <a:xfrm rot="-3173578">
            <a:off x="3856525" y="4214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409" name="Google Shape;1409;p69"/>
          <p:cNvSpPr txBox="1"/>
          <p:nvPr/>
        </p:nvSpPr>
        <p:spPr>
          <a:xfrm>
            <a:off x="3118188" y="470365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4"/>
              </a:rPr>
              <a:t>https://github.com/Vanessa624Bejarano/Security.git</a:t>
            </a:r>
            <a:endParaRPr sz="1000">
              <a:solidFill>
                <a:srgbClr val="FFFFFF"/>
              </a:solidFill>
              <a:latin typeface="Roboto Light"/>
              <a:ea typeface="Roboto Light"/>
              <a:cs typeface="Roboto Light"/>
              <a:sym typeface="Roboto Light"/>
            </a:endParaRPr>
          </a:p>
        </p:txBody>
      </p:sp>
      <p:pic>
        <p:nvPicPr>
          <p:cNvPr id="1410" name="Google Shape;1410;p69"/>
          <p:cNvPicPr preferRelativeResize="0"/>
          <p:nvPr/>
        </p:nvPicPr>
        <p:blipFill rotWithShape="1">
          <a:blip r:embed="rId5">
            <a:alphaModFix/>
          </a:blip>
          <a:srcRect b="4351" l="0" r="55826" t="0"/>
          <a:stretch/>
        </p:blipFill>
        <p:spPr>
          <a:xfrm>
            <a:off x="2611150" y="1022875"/>
            <a:ext cx="3921690" cy="3286193"/>
          </a:xfrm>
          <a:prstGeom prst="rect">
            <a:avLst/>
          </a:prstGeom>
          <a:noFill/>
          <a:ln>
            <a:noFill/>
          </a:ln>
        </p:spPr>
      </p:pic>
      <p:sp>
        <p:nvSpPr>
          <p:cNvPr id="1411" name="Google Shape;1411;p69"/>
          <p:cNvSpPr txBox="1"/>
          <p:nvPr/>
        </p:nvSpPr>
        <p:spPr>
          <a:xfrm>
            <a:off x="388575" y="1064150"/>
            <a:ext cx="18564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8FFD5"/>
                </a:solidFill>
                <a:latin typeface="Roboto Light"/>
                <a:ea typeface="Roboto Light"/>
                <a:cs typeface="Roboto Light"/>
                <a:sym typeface="Roboto Light"/>
              </a:rPr>
              <a:t>README_2.md</a:t>
            </a:r>
            <a:endParaRPr>
              <a:solidFill>
                <a:srgbClr val="48FFD5"/>
              </a:solidFill>
              <a:latin typeface="Roboto Light"/>
              <a:ea typeface="Roboto Light"/>
              <a:cs typeface="Roboto Light"/>
              <a:sym typeface="Robo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70"/>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REFERENCIAS</a:t>
            </a:r>
            <a:endParaRPr/>
          </a:p>
        </p:txBody>
      </p:sp>
      <p:sp>
        <p:nvSpPr>
          <p:cNvPr id="1417" name="Google Shape;1417;p70"/>
          <p:cNvSpPr txBox="1"/>
          <p:nvPr/>
        </p:nvSpPr>
        <p:spPr>
          <a:xfrm>
            <a:off x="995900" y="1500250"/>
            <a:ext cx="7239600" cy="3392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3"/>
              </a:rPr>
              <a:t>https://docs.google.com/forms/d/e/1FAIpQLSckSve58yXv7VJ_hosH1pgUo7UmNXJ785pZUCtcqWwZyHkK0A/viewform</a:t>
            </a:r>
            <a:r>
              <a:rPr lang="es" sz="1200">
                <a:solidFill>
                  <a:srgbClr val="48FFD5"/>
                </a:solidFill>
                <a:latin typeface="Muli"/>
                <a:ea typeface="Muli"/>
                <a:cs typeface="Muli"/>
                <a:sym typeface="Muli"/>
              </a:rPr>
              <a:t> </a:t>
            </a:r>
            <a:r>
              <a:rPr lang="es" sz="1200">
                <a:solidFill>
                  <a:srgbClr val="222222"/>
                </a:solidFill>
                <a:highlight>
                  <a:srgbClr val="FFFFFF"/>
                </a:highlight>
                <a:latin typeface="Muli"/>
                <a:ea typeface="Muli"/>
                <a:cs typeface="Muli"/>
                <a:sym typeface="Muli"/>
              </a:rPr>
              <a:t> </a:t>
            </a:r>
            <a:endParaRPr sz="1200">
              <a:latin typeface="Muli"/>
              <a:ea typeface="Muli"/>
              <a:cs typeface="Muli"/>
              <a:sym typeface="Muli"/>
            </a:endParaRPr>
          </a:p>
          <a:p>
            <a:pPr indent="-304800" lvl="0" marL="457200" rtl="0" algn="l">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4"/>
              </a:rPr>
              <a:t>https://docs.google.com/forms/d/18gqs-uagUBtlLqNr7xeqdqq3CCiH4lUvkU7f3WFebj0/prefill</a:t>
            </a:r>
            <a:endParaRPr sz="1200">
              <a:latin typeface="Muli"/>
              <a:ea typeface="Muli"/>
              <a:cs typeface="Muli"/>
              <a:sym typeface="Muli"/>
            </a:endParaRPr>
          </a:p>
          <a:p>
            <a:pPr indent="-304800" lvl="0" marL="457200" rtl="0" algn="l">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5"/>
              </a:rPr>
              <a:t>https://forms.gle/NqpckuySAuarYpzN7</a:t>
            </a:r>
            <a:endParaRPr sz="1200">
              <a:latin typeface="Muli"/>
              <a:ea typeface="Muli"/>
              <a:cs typeface="Muli"/>
              <a:sym typeface="Muli"/>
            </a:endParaRPr>
          </a:p>
          <a:p>
            <a:pPr indent="-304800" lvl="0" marL="457200" rtl="0" algn="l">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6"/>
              </a:rPr>
              <a:t>https://app.diagrams.net/#G15iG5tuDY2znuLYmHenT_dK_I8AxdPWp9</a:t>
            </a:r>
            <a:endParaRPr sz="1200">
              <a:latin typeface="Muli"/>
              <a:ea typeface="Muli"/>
              <a:cs typeface="Muli"/>
              <a:sym typeface="Muli"/>
            </a:endParaRPr>
          </a:p>
          <a:p>
            <a:pPr indent="-304800" lvl="0" marL="457200" rtl="0" algn="l">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7"/>
              </a:rPr>
              <a:t>https://drive.google.com/file/d/1HY_Q3Ka1tfrSGrI9GsHAB2dO0zuEs5jS/view?usp=sharing</a:t>
            </a:r>
            <a:endParaRPr sz="1200" u="sng">
              <a:solidFill>
                <a:schemeClr val="hlink"/>
              </a:solidFill>
              <a:latin typeface="Muli"/>
              <a:ea typeface="Muli"/>
              <a:cs typeface="Muli"/>
              <a:sym typeface="Muli"/>
            </a:endParaRPr>
          </a:p>
          <a:p>
            <a:pPr indent="0" lvl="0" marL="0" rtl="0" algn="l">
              <a:lnSpc>
                <a:spcPct val="115000"/>
              </a:lnSpc>
              <a:spcBef>
                <a:spcPts val="0"/>
              </a:spcBef>
              <a:spcAft>
                <a:spcPts val="0"/>
              </a:spcAft>
              <a:buNone/>
            </a:pPr>
            <a:r>
              <a:t/>
            </a:r>
            <a:endParaRPr sz="1200">
              <a:latin typeface="Muli"/>
              <a:ea typeface="Muli"/>
              <a:cs typeface="Muli"/>
              <a:sym typeface="Muli"/>
            </a:endParaRPr>
          </a:p>
          <a:p>
            <a:pPr indent="-304800" lvl="0" marL="457200" rtl="0" algn="l">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8"/>
              </a:rPr>
              <a:t>https://docs.google.com/document/d/1ieNyfzRX8yN1l42BcPfzHza-0D8v6CdSEtI2jYD_EUc/edit?usp=sharing</a:t>
            </a:r>
            <a:endParaRPr sz="1200" u="sng">
              <a:solidFill>
                <a:schemeClr val="hlink"/>
              </a:solidFill>
              <a:latin typeface="Muli"/>
              <a:ea typeface="Muli"/>
              <a:cs typeface="Muli"/>
              <a:sym typeface="Muli"/>
            </a:endParaRPr>
          </a:p>
          <a:p>
            <a:pPr indent="0" lvl="0" marL="0" rtl="0" algn="l">
              <a:spcBef>
                <a:spcPts val="0"/>
              </a:spcBef>
              <a:spcAft>
                <a:spcPts val="0"/>
              </a:spcAft>
              <a:buNone/>
            </a:pPr>
            <a:r>
              <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s" sz="1200" u="sng">
                <a:solidFill>
                  <a:schemeClr val="hlink"/>
                </a:solidFill>
                <a:latin typeface="Muli"/>
                <a:ea typeface="Muli"/>
                <a:cs typeface="Muli"/>
                <a:sym typeface="Muli"/>
                <a:hlinkClick r:id="rId9"/>
              </a:rPr>
              <a:t>https://drive.google.com/file/d/1NAESLxquDiPlY0y5zKqdDVzV5gBhw9Ez/view?usp=sharing</a:t>
            </a:r>
            <a:endParaRPr sz="1200">
              <a:solidFill>
                <a:srgbClr val="FFFFFF"/>
              </a:solidFill>
              <a:latin typeface="Muli"/>
              <a:ea typeface="Muli"/>
              <a:cs typeface="Muli"/>
              <a:sym typeface="Mul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71"/>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GLOSARIO</a:t>
            </a:r>
            <a:endParaRPr/>
          </a:p>
        </p:txBody>
      </p:sp>
      <p:sp>
        <p:nvSpPr>
          <p:cNvPr id="1423" name="Google Shape;1423;p71"/>
          <p:cNvSpPr txBox="1"/>
          <p:nvPr/>
        </p:nvSpPr>
        <p:spPr>
          <a:xfrm>
            <a:off x="507225" y="1295100"/>
            <a:ext cx="7869900" cy="3522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s" sz="1000">
                <a:solidFill>
                  <a:srgbClr val="48FFD5"/>
                </a:solidFill>
                <a:latin typeface="Muli"/>
                <a:ea typeface="Muli"/>
                <a:cs typeface="Muli"/>
                <a:sym typeface="Muli"/>
              </a:rPr>
              <a:t>Interfaz:</a:t>
            </a:r>
            <a:r>
              <a:rPr lang="es" sz="1000">
                <a:solidFill>
                  <a:srgbClr val="F8FAFB"/>
                </a:solidFill>
                <a:latin typeface="Muli"/>
                <a:ea typeface="Muli"/>
                <a:cs typeface="Muli"/>
                <a:sym typeface="Muli"/>
              </a:rPr>
              <a:t> Nombrar a la conexión funcional entre dos sistemas, programas, dispositivos o componentes de cualquier tipo, que proporciona una comunicación de distintos niveles, permitiendo el intercambio de información. Esto es un ejemplo de la realidad virtual.</a:t>
            </a:r>
            <a:endParaRPr sz="1000">
              <a:solidFill>
                <a:srgbClr val="F8FAFB"/>
              </a:solidFill>
              <a:latin typeface="Muli"/>
              <a:ea typeface="Muli"/>
              <a:cs typeface="Muli"/>
              <a:sym typeface="Muli"/>
            </a:endParaRPr>
          </a:p>
          <a:p>
            <a:pPr indent="0" lvl="0" marL="0" rtl="0" algn="l">
              <a:spcBef>
                <a:spcPts val="1200"/>
              </a:spcBef>
              <a:spcAft>
                <a:spcPts val="0"/>
              </a:spcAft>
              <a:buClr>
                <a:schemeClr val="dk1"/>
              </a:buClr>
              <a:buSzPts val="1100"/>
              <a:buFont typeface="Arial"/>
              <a:buNone/>
            </a:pPr>
            <a:r>
              <a:rPr b="1" lang="es" sz="1000">
                <a:solidFill>
                  <a:srgbClr val="48FFD5"/>
                </a:solidFill>
                <a:latin typeface="Muli"/>
                <a:ea typeface="Muli"/>
                <a:cs typeface="Muli"/>
                <a:sym typeface="Muli"/>
              </a:rPr>
              <a:t>Programador: </a:t>
            </a:r>
            <a:r>
              <a:rPr lang="es" sz="1000">
                <a:solidFill>
                  <a:srgbClr val="F8FAFB"/>
                </a:solidFill>
                <a:latin typeface="Muli"/>
                <a:ea typeface="Muli"/>
                <a:cs typeface="Muli"/>
                <a:sym typeface="Muli"/>
              </a:rPr>
              <a:t>Persona que se dedica a elaborar programas informáticos.</a:t>
            </a:r>
            <a:endParaRPr sz="1000">
              <a:solidFill>
                <a:srgbClr val="F8FAFB"/>
              </a:solidFill>
              <a:latin typeface="Muli"/>
              <a:ea typeface="Muli"/>
              <a:cs typeface="Muli"/>
              <a:sym typeface="Muli"/>
            </a:endParaRPr>
          </a:p>
          <a:p>
            <a:pPr indent="0" lvl="0" marL="0" rtl="0" algn="l">
              <a:spcBef>
                <a:spcPts val="1200"/>
              </a:spcBef>
              <a:spcAft>
                <a:spcPts val="0"/>
              </a:spcAft>
              <a:buClr>
                <a:schemeClr val="dk1"/>
              </a:buClr>
              <a:buSzPts val="1100"/>
              <a:buFont typeface="Arial"/>
              <a:buNone/>
            </a:pPr>
            <a:r>
              <a:rPr b="1" lang="es" sz="1000">
                <a:solidFill>
                  <a:srgbClr val="48FFD5"/>
                </a:solidFill>
                <a:latin typeface="Muli"/>
                <a:ea typeface="Muli"/>
                <a:cs typeface="Muli"/>
                <a:sym typeface="Muli"/>
              </a:rPr>
              <a:t>Software: </a:t>
            </a:r>
            <a:r>
              <a:rPr lang="es" sz="1000">
                <a:solidFill>
                  <a:srgbClr val="F8FAFB"/>
                </a:solidFill>
                <a:latin typeface="Muli"/>
                <a:ea typeface="Muli"/>
                <a:cs typeface="Muli"/>
                <a:sym typeface="Muli"/>
              </a:rPr>
              <a:t>Conjunto de programas y rutinas que permiten a la computadora realizar determinadas tareas.</a:t>
            </a:r>
            <a:endParaRPr sz="1000">
              <a:solidFill>
                <a:srgbClr val="F8FAFB"/>
              </a:solidFill>
              <a:latin typeface="Muli"/>
              <a:ea typeface="Muli"/>
              <a:cs typeface="Muli"/>
              <a:sym typeface="Muli"/>
            </a:endParaRPr>
          </a:p>
          <a:p>
            <a:pPr indent="0" lvl="0" marL="0" rtl="0" algn="l">
              <a:spcBef>
                <a:spcPts val="1200"/>
              </a:spcBef>
              <a:spcAft>
                <a:spcPts val="0"/>
              </a:spcAft>
              <a:buNone/>
            </a:pPr>
            <a:r>
              <a:rPr b="1" lang="es" sz="1000">
                <a:solidFill>
                  <a:srgbClr val="48FFD5"/>
                </a:solidFill>
                <a:latin typeface="Muli"/>
                <a:ea typeface="Muli"/>
                <a:cs typeface="Muli"/>
                <a:sym typeface="Muli"/>
              </a:rPr>
              <a:t>Chip: </a:t>
            </a:r>
            <a:r>
              <a:rPr lang="es" sz="1000">
                <a:solidFill>
                  <a:srgbClr val="F8FAFB"/>
                </a:solidFill>
                <a:latin typeface="Muli"/>
                <a:ea typeface="Muli"/>
                <a:cs typeface="Muli"/>
                <a:sym typeface="Muli"/>
              </a:rPr>
              <a:t>Circuito electrónico de material semiconductor, especialmente silicio, en forma de cubo minúsculo, que, combinado con otros componentes, forma un sistema integrado más complejo y realiza una función electrónica específica.</a:t>
            </a:r>
            <a:endParaRPr sz="1000">
              <a:solidFill>
                <a:srgbClr val="F8FAFB"/>
              </a:solidFill>
              <a:latin typeface="Muli"/>
              <a:ea typeface="Muli"/>
              <a:cs typeface="Muli"/>
              <a:sym typeface="Muli"/>
            </a:endParaRPr>
          </a:p>
          <a:p>
            <a:pPr indent="0" lvl="0" marL="0" rtl="0" algn="l">
              <a:spcBef>
                <a:spcPts val="1200"/>
              </a:spcBef>
              <a:spcAft>
                <a:spcPts val="0"/>
              </a:spcAft>
              <a:buNone/>
            </a:pPr>
            <a:r>
              <a:rPr b="1" lang="es" sz="1000">
                <a:solidFill>
                  <a:srgbClr val="48FFD5"/>
                </a:solidFill>
                <a:latin typeface="Muli"/>
                <a:ea typeface="Muli"/>
                <a:cs typeface="Muli"/>
                <a:sym typeface="Muli"/>
              </a:rPr>
              <a:t>Torniquete: </a:t>
            </a:r>
            <a:r>
              <a:rPr lang="es" sz="1000">
                <a:solidFill>
                  <a:srgbClr val="F8FAFB"/>
                </a:solidFill>
                <a:latin typeface="Muli"/>
                <a:ea typeface="Muli"/>
                <a:cs typeface="Muli"/>
                <a:sym typeface="Muli"/>
              </a:rPr>
              <a:t>Dispositivo constituido por tres o cuatro barras unidas por un extremo y formando un ángulo agudo, que giran sobre un eje vertical; se coloca en la entrada de un lugar para hacer pasar a las personas de una en una.</a:t>
            </a:r>
            <a:endParaRPr sz="1000">
              <a:solidFill>
                <a:srgbClr val="F8FAFB"/>
              </a:solidFill>
              <a:latin typeface="Muli"/>
              <a:ea typeface="Muli"/>
              <a:cs typeface="Muli"/>
              <a:sym typeface="Muli"/>
            </a:endParaRPr>
          </a:p>
          <a:p>
            <a:pPr indent="0" lvl="0" marL="0" rtl="0" algn="l">
              <a:spcBef>
                <a:spcPts val="1200"/>
              </a:spcBef>
              <a:spcAft>
                <a:spcPts val="0"/>
              </a:spcAft>
              <a:buNone/>
            </a:pPr>
            <a:r>
              <a:rPr b="1" lang="es" sz="1000">
                <a:solidFill>
                  <a:srgbClr val="48FFD5"/>
                </a:solidFill>
                <a:latin typeface="Muli"/>
                <a:ea typeface="Muli"/>
                <a:cs typeface="Muli"/>
                <a:sym typeface="Muli"/>
              </a:rPr>
              <a:t>Base de datos:</a:t>
            </a:r>
            <a:r>
              <a:rPr b="1" lang="es" sz="1000">
                <a:solidFill>
                  <a:srgbClr val="F8FAFB"/>
                </a:solidFill>
                <a:latin typeface="Muli"/>
                <a:ea typeface="Muli"/>
                <a:cs typeface="Muli"/>
                <a:sym typeface="Muli"/>
              </a:rPr>
              <a:t> </a:t>
            </a:r>
            <a:r>
              <a:rPr lang="es" sz="1000">
                <a:solidFill>
                  <a:srgbClr val="F8FAFB"/>
                </a:solidFill>
                <a:latin typeface="Muli"/>
                <a:ea typeface="Muli"/>
                <a:cs typeface="Muli"/>
                <a:sym typeface="Muli"/>
              </a:rPr>
              <a:t>Es una colección de información organizada de forma que un programa de ordenador pueda seleccionar rápidamente los fragmentos de datos que necesite.</a:t>
            </a:r>
            <a:endParaRPr sz="1000">
              <a:solidFill>
                <a:srgbClr val="F8FAFB"/>
              </a:solidFill>
              <a:latin typeface="Muli"/>
              <a:ea typeface="Muli"/>
              <a:cs typeface="Muli"/>
              <a:sym typeface="Muli"/>
            </a:endParaRPr>
          </a:p>
          <a:p>
            <a:pPr indent="0" lvl="0" marL="0" rtl="0" algn="l">
              <a:spcBef>
                <a:spcPts val="1200"/>
              </a:spcBef>
              <a:spcAft>
                <a:spcPts val="0"/>
              </a:spcAft>
              <a:buNone/>
            </a:pPr>
            <a:r>
              <a:rPr b="1" lang="es" sz="1000">
                <a:solidFill>
                  <a:srgbClr val="48FFD5"/>
                </a:solidFill>
                <a:latin typeface="Muli"/>
                <a:ea typeface="Muli"/>
                <a:cs typeface="Muli"/>
                <a:sym typeface="Muli"/>
              </a:rPr>
              <a:t>IEEE: </a:t>
            </a:r>
            <a:r>
              <a:rPr lang="es" sz="1000">
                <a:solidFill>
                  <a:srgbClr val="F8FAFB"/>
                </a:solidFill>
                <a:latin typeface="Muli"/>
                <a:ea typeface="Muli"/>
                <a:cs typeface="Muli"/>
                <a:sym typeface="Muli"/>
              </a:rPr>
              <a:t>Es una organización sin ánimo de lucro, la mayor asociación del mundo para el desarrollo tecnológico. Su nombre completo es el Instituto de Ingenieros Eléctricos y Electrónicos, aunque normalmente se le conoce con las letras I-E-E-E, pronunciadas como "I-E-cubo </a:t>
            </a:r>
            <a:endParaRPr sz="1000">
              <a:solidFill>
                <a:srgbClr val="F8FAFB"/>
              </a:solidFill>
              <a:latin typeface="Muli"/>
              <a:ea typeface="Muli"/>
              <a:cs typeface="Muli"/>
              <a:sym typeface="Muli"/>
            </a:endParaRPr>
          </a:p>
          <a:p>
            <a:pPr indent="0" lvl="0" marL="0" rtl="0" algn="l">
              <a:spcBef>
                <a:spcPts val="1200"/>
              </a:spcBef>
              <a:spcAft>
                <a:spcPts val="0"/>
              </a:spcAft>
              <a:buClr>
                <a:schemeClr val="dk1"/>
              </a:buClr>
              <a:buSzPts val="1100"/>
              <a:buFont typeface="Arial"/>
              <a:buNone/>
            </a:pPr>
            <a:r>
              <a:t/>
            </a:r>
            <a:endParaRPr sz="1000">
              <a:solidFill>
                <a:srgbClr val="F8FAFB"/>
              </a:solidFill>
              <a:latin typeface="Muli"/>
              <a:ea typeface="Muli"/>
              <a:cs typeface="Muli"/>
              <a:sym typeface="Muli"/>
            </a:endParaRPr>
          </a:p>
          <a:p>
            <a:pPr indent="0" lvl="0" marL="0" rtl="0" algn="l">
              <a:spcBef>
                <a:spcPts val="30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427" name="Shape 1427"/>
        <p:cNvGrpSpPr/>
        <p:nvPr/>
      </p:nvGrpSpPr>
      <p:grpSpPr>
        <a:xfrm>
          <a:off x="0" y="0"/>
          <a:ext cx="0" cy="0"/>
          <a:chOff x="0" y="0"/>
          <a:chExt cx="0" cy="0"/>
        </a:xfrm>
      </p:grpSpPr>
      <p:sp>
        <p:nvSpPr>
          <p:cNvPr id="1428" name="Google Shape;1428;p72"/>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429" name="Google Shape;1429;p72"/>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¿Alguna pregunta?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u="sng">
                <a:solidFill>
                  <a:schemeClr val="hlink"/>
                </a:solidFill>
                <a:hlinkClick r:id="rId3"/>
              </a:rPr>
              <a:t>alejogarcia31@gmail.com</a:t>
            </a:r>
            <a:r>
              <a:rPr lang="es"/>
              <a:t>                           </a:t>
            </a:r>
            <a:r>
              <a:rPr lang="es" u="sng">
                <a:solidFill>
                  <a:schemeClr val="hlink"/>
                </a:solidFill>
                <a:hlinkClick r:id="rId4"/>
              </a:rPr>
              <a:t>valerojuan1998@gmail.com</a:t>
            </a:r>
            <a:endParaRPr sz="1000"/>
          </a:p>
          <a:p>
            <a:pPr indent="0" lvl="0" marL="0" rtl="0" algn="l">
              <a:spcBef>
                <a:spcPts val="0"/>
              </a:spcBef>
              <a:spcAft>
                <a:spcPts val="0"/>
              </a:spcAft>
              <a:buNone/>
            </a:pPr>
            <a:r>
              <a:rPr lang="es"/>
              <a:t>Alejandro Ballen                                             Juan Carlos Valero</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5"/>
              </a:rPr>
              <a:t>vanessa624bejarano@gmail.com</a:t>
            </a:r>
            <a:endParaRPr/>
          </a:p>
          <a:p>
            <a:pPr indent="0" lvl="0" marL="0" rtl="0" algn="l">
              <a:spcBef>
                <a:spcPts val="0"/>
              </a:spcBef>
              <a:spcAft>
                <a:spcPts val="0"/>
              </a:spcAft>
              <a:buNone/>
            </a:pPr>
            <a:r>
              <a:rPr lang="es"/>
              <a:t>Vanessa Bejarano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430" name="Google Shape;1430;p72"/>
          <p:cNvGrpSpPr/>
          <p:nvPr/>
        </p:nvGrpSpPr>
        <p:grpSpPr>
          <a:xfrm flipH="1">
            <a:off x="-4531426" y="-117297"/>
            <a:ext cx="7324051" cy="5378088"/>
            <a:chOff x="238125" y="262775"/>
            <a:chExt cx="7092825" cy="5151425"/>
          </a:xfrm>
        </p:grpSpPr>
        <p:sp>
          <p:nvSpPr>
            <p:cNvPr id="1431" name="Google Shape;1431;p72"/>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2"/>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2"/>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2"/>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2"/>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2"/>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2"/>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2"/>
            <p:cNvSpPr/>
            <p:nvPr/>
          </p:nvSpPr>
          <p:spPr>
            <a:xfrm>
              <a:off x="3957250" y="2998400"/>
              <a:ext cx="25" cy="25"/>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2"/>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2"/>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2"/>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2"/>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2"/>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2"/>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2"/>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2"/>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2"/>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2"/>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2"/>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2"/>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2"/>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2"/>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2"/>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2"/>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2"/>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2"/>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2"/>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2"/>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2"/>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2"/>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2"/>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2"/>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2"/>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2"/>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2"/>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2"/>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2"/>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2"/>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2"/>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2"/>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2"/>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2"/>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2"/>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2"/>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2"/>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2"/>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2"/>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2"/>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2"/>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2"/>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2"/>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2"/>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2"/>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2"/>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2"/>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2"/>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2"/>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2"/>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2"/>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2"/>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2"/>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2"/>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2"/>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2"/>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2"/>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2"/>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2"/>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2"/>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2"/>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2"/>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2"/>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2"/>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2"/>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2"/>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2"/>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2"/>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2"/>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2"/>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2"/>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2"/>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2"/>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2"/>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2"/>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2"/>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2"/>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2"/>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2"/>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2"/>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2"/>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2"/>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2"/>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2"/>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2"/>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2"/>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2"/>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2"/>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2"/>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2"/>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2"/>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2"/>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2"/>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2"/>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2"/>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2"/>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2"/>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2"/>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2"/>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2"/>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2"/>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2"/>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2"/>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2"/>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2"/>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2"/>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2"/>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2"/>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2"/>
            <p:cNvSpPr/>
            <p:nvPr/>
          </p:nvSpPr>
          <p:spPr>
            <a:xfrm>
              <a:off x="6262625" y="3928175"/>
              <a:ext cx="25" cy="25"/>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2"/>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2"/>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2"/>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2"/>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2"/>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72"/>
          <p:cNvGrpSpPr/>
          <p:nvPr/>
        </p:nvGrpSpPr>
        <p:grpSpPr>
          <a:xfrm>
            <a:off x="7133538" y="3676347"/>
            <a:ext cx="172533" cy="261730"/>
            <a:chOff x="266768" y="1721375"/>
            <a:chExt cx="397907" cy="397887"/>
          </a:xfrm>
        </p:grpSpPr>
        <p:sp>
          <p:nvSpPr>
            <p:cNvPr id="1572" name="Google Shape;1572;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72"/>
          <p:cNvGrpSpPr/>
          <p:nvPr/>
        </p:nvGrpSpPr>
        <p:grpSpPr>
          <a:xfrm>
            <a:off x="7426077" y="3676347"/>
            <a:ext cx="172515" cy="261730"/>
            <a:chOff x="864491" y="1723250"/>
            <a:chExt cx="397866" cy="397887"/>
          </a:xfrm>
        </p:grpSpPr>
        <p:sp>
          <p:nvSpPr>
            <p:cNvPr id="1575" name="Google Shape;1575;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72"/>
          <p:cNvSpPr/>
          <p:nvPr/>
        </p:nvSpPr>
        <p:spPr>
          <a:xfrm>
            <a:off x="7718666" y="3676423"/>
            <a:ext cx="211537" cy="26174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23"/>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OBJETIVOS</a:t>
            </a:r>
            <a:endParaRPr/>
          </a:p>
        </p:txBody>
      </p:sp>
      <p:cxnSp>
        <p:nvCxnSpPr>
          <p:cNvPr id="396" name="Google Shape;396;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397" name="Google Shape;397;p23"/>
          <p:cNvGrpSpPr/>
          <p:nvPr/>
        </p:nvGrpSpPr>
        <p:grpSpPr>
          <a:xfrm>
            <a:off x="8683894" y="4745719"/>
            <a:ext cx="329934" cy="329934"/>
            <a:chOff x="5775900" y="2308125"/>
            <a:chExt cx="295375" cy="295375"/>
          </a:xfrm>
        </p:grpSpPr>
        <p:sp>
          <p:nvSpPr>
            <p:cNvPr id="398" name="Google Shape;398;p23"/>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23"/>
          <p:cNvGrpSpPr/>
          <p:nvPr/>
        </p:nvGrpSpPr>
        <p:grpSpPr>
          <a:xfrm>
            <a:off x="100860" y="4745288"/>
            <a:ext cx="333480" cy="330800"/>
            <a:chOff x="946175" y="3253275"/>
            <a:chExt cx="298550" cy="296150"/>
          </a:xfrm>
        </p:grpSpPr>
        <p:sp>
          <p:nvSpPr>
            <p:cNvPr id="404" name="Google Shape;404;p2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3"/>
          <p:cNvGrpSpPr/>
          <p:nvPr/>
        </p:nvGrpSpPr>
        <p:grpSpPr>
          <a:xfrm>
            <a:off x="7837320" y="174806"/>
            <a:ext cx="994973" cy="830447"/>
            <a:chOff x="6377570" y="3238881"/>
            <a:chExt cx="994973" cy="830447"/>
          </a:xfrm>
        </p:grpSpPr>
        <p:sp>
          <p:nvSpPr>
            <p:cNvPr id="410" name="Google Shape;410;p23"/>
            <p:cNvSpPr/>
            <p:nvPr/>
          </p:nvSpPr>
          <p:spPr>
            <a:xfrm>
              <a:off x="6377570" y="3238881"/>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3"/>
            <p:cNvGrpSpPr/>
            <p:nvPr/>
          </p:nvGrpSpPr>
          <p:grpSpPr>
            <a:xfrm>
              <a:off x="6709202" y="3429673"/>
              <a:ext cx="331721" cy="328203"/>
              <a:chOff x="946175" y="3619500"/>
              <a:chExt cx="296975" cy="293825"/>
            </a:xfrm>
          </p:grpSpPr>
          <p:sp>
            <p:nvSpPr>
              <p:cNvPr id="412" name="Google Shape;412;p2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 name="Google Shape;418;p23"/>
          <p:cNvGrpSpPr/>
          <p:nvPr/>
        </p:nvGrpSpPr>
        <p:grpSpPr>
          <a:xfrm>
            <a:off x="311695" y="174793"/>
            <a:ext cx="994973" cy="830447"/>
            <a:chOff x="382995" y="1346568"/>
            <a:chExt cx="994973" cy="830447"/>
          </a:xfrm>
        </p:grpSpPr>
        <p:grpSp>
          <p:nvGrpSpPr>
            <p:cNvPr id="419" name="Google Shape;419;p23"/>
            <p:cNvGrpSpPr/>
            <p:nvPr/>
          </p:nvGrpSpPr>
          <p:grpSpPr>
            <a:xfrm>
              <a:off x="713738" y="1561980"/>
              <a:ext cx="333452" cy="329962"/>
              <a:chOff x="1049375" y="2318350"/>
              <a:chExt cx="298525" cy="295400"/>
            </a:xfrm>
          </p:grpSpPr>
          <p:sp>
            <p:nvSpPr>
              <p:cNvPr id="420" name="Google Shape;420;p23"/>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3"/>
            <p:cNvSpPr/>
            <p:nvPr/>
          </p:nvSpPr>
          <p:spPr>
            <a:xfrm>
              <a:off x="382995" y="1346568"/>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3"/>
          <p:cNvSpPr txBox="1"/>
          <p:nvPr/>
        </p:nvSpPr>
        <p:spPr>
          <a:xfrm>
            <a:off x="282025" y="1410100"/>
            <a:ext cx="8520600" cy="32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FFFFFF"/>
                </a:solidFill>
                <a:latin typeface="Roboto"/>
                <a:ea typeface="Roboto"/>
                <a:cs typeface="Roboto"/>
                <a:sym typeface="Roboto"/>
              </a:rPr>
              <a:t>GENERAL</a:t>
            </a:r>
            <a:endParaRPr b="1">
              <a:solidFill>
                <a:srgbClr val="FFFFFF"/>
              </a:solidFill>
              <a:latin typeface="Roboto"/>
              <a:ea typeface="Roboto"/>
              <a:cs typeface="Roboto"/>
              <a:sym typeface="Roboto"/>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lang="es">
                <a:solidFill>
                  <a:srgbClr val="FFFFFF"/>
                </a:solidFill>
                <a:latin typeface="Roboto Light"/>
                <a:ea typeface="Roboto Light"/>
                <a:cs typeface="Roboto Light"/>
                <a:sym typeface="Roboto Light"/>
              </a:rPr>
              <a:t>Mejorar la seguridad de la institución creando un sistema de control de acceso, implementando nuevas tecnologías en el ingreso y salida de la institución, así prevenir el ingreso que terceros no deseados en la institución.</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b="1" lang="es">
                <a:solidFill>
                  <a:srgbClr val="FFFFFF"/>
                </a:solidFill>
                <a:latin typeface="Roboto"/>
                <a:ea typeface="Roboto"/>
                <a:cs typeface="Roboto"/>
                <a:sym typeface="Roboto"/>
              </a:rPr>
              <a:t>ESPECÍFICOS</a:t>
            </a:r>
            <a:endParaRPr b="1">
              <a:solidFill>
                <a:srgbClr val="FFFFFF"/>
              </a:solidFill>
              <a:latin typeface="Roboto"/>
              <a:ea typeface="Roboto"/>
              <a:cs typeface="Roboto"/>
              <a:sym typeface="Roboto"/>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Light"/>
              <a:buAutoNum type="arabicParenR"/>
            </a:pPr>
            <a:r>
              <a:rPr lang="es">
                <a:solidFill>
                  <a:srgbClr val="FFFFFF"/>
                </a:solidFill>
                <a:latin typeface="Roboto Light"/>
                <a:ea typeface="Roboto Light"/>
                <a:cs typeface="Roboto Light"/>
                <a:sym typeface="Roboto Light"/>
              </a:rPr>
              <a:t>Implementar torniquetes de seguridad nos ayudará a controlar el ingreso a la institución aparte de tener una base de datos completa, de las personas que ingresan a la institución.</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AutoNum type="arabicParenR"/>
            </a:pPr>
            <a:r>
              <a:rPr lang="es">
                <a:solidFill>
                  <a:srgbClr val="FFFFFF"/>
                </a:solidFill>
                <a:latin typeface="Roboto Light"/>
                <a:ea typeface="Roboto Light"/>
                <a:cs typeface="Roboto Light"/>
                <a:sym typeface="Roboto Light"/>
              </a:rPr>
              <a:t>Incluir carnets con chip que sólo portarán las personas de la institución como una medida de seguridad para el ingreso.</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AutoNum type="arabicParenR"/>
            </a:pPr>
            <a:r>
              <a:rPr lang="es">
                <a:solidFill>
                  <a:srgbClr val="FFFFFF"/>
                </a:solidFill>
                <a:latin typeface="Roboto Light"/>
                <a:ea typeface="Roboto Light"/>
                <a:cs typeface="Roboto Light"/>
                <a:sym typeface="Roboto Light"/>
              </a:rPr>
              <a:t>Insertar un dispositivo para el reconocimiento de huella dactilar al ingreso como una forma más segura, ya que se basará en una base de datos creada y estructurada con solo el personal inscrito en la institución, con el fin de que las personas que no estén en la base de datos no puedan ingresar. </a:t>
            </a:r>
            <a:endParaRPr>
              <a:solidFill>
                <a:srgbClr val="FFFFFF"/>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24"/>
          <p:cNvSpPr txBox="1"/>
          <p:nvPr>
            <p:ph type="ctrTitle"/>
          </p:nvPr>
        </p:nvSpPr>
        <p:spPr>
          <a:xfrm>
            <a:off x="361675" y="3947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LOGO</a:t>
            </a:r>
            <a:endParaRPr/>
          </a:p>
        </p:txBody>
      </p:sp>
      <p:pic>
        <p:nvPicPr>
          <p:cNvPr id="431" name="Google Shape;431;p24"/>
          <p:cNvPicPr preferRelativeResize="0"/>
          <p:nvPr/>
        </p:nvPicPr>
        <p:blipFill rotWithShape="1">
          <a:blip r:embed="rId3">
            <a:alphaModFix/>
          </a:blip>
          <a:srcRect b="2284" l="4415" r="3782" t="2928"/>
          <a:stretch/>
        </p:blipFill>
        <p:spPr>
          <a:xfrm>
            <a:off x="514925" y="919300"/>
            <a:ext cx="4407339" cy="3787800"/>
          </a:xfrm>
          <a:prstGeom prst="rect">
            <a:avLst/>
          </a:prstGeom>
          <a:noFill/>
          <a:ln>
            <a:noFill/>
          </a:ln>
        </p:spPr>
      </p:pic>
      <p:sp>
        <p:nvSpPr>
          <p:cNvPr id="432" name="Google Shape;432;p24"/>
          <p:cNvSpPr txBox="1"/>
          <p:nvPr/>
        </p:nvSpPr>
        <p:spPr>
          <a:xfrm>
            <a:off x="5359875" y="1260550"/>
            <a:ext cx="3369900" cy="31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Light"/>
                <a:ea typeface="Roboto Light"/>
                <a:cs typeface="Roboto Light"/>
                <a:sym typeface="Roboto Light"/>
              </a:rPr>
              <a:t>En nuestro logro encontramos en las partes laterales usamos unas espigas que representan la abundancia y el éxito que tendremos con nuestro proyecto, en la parte interior encontramos un escudo con espadas que significa el compromiso con nuestra comunidad, en su parte superior encontramos un sol que simboliza un futuro brillante para nuestra institución y unas aves al lado del escudo que muestran el esfuerzo y determinación por parte del equipo de trabajo y finalmente mostramos el nombre de nuestro proyecto el cual nos representa.</a:t>
            </a:r>
            <a:endParaRPr>
              <a:solidFill>
                <a:srgbClr val="FFFFFF"/>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25"/>
          <p:cNvSpPr txBox="1"/>
          <p:nvPr>
            <p:ph type="ctrTitle"/>
          </p:nvPr>
        </p:nvSpPr>
        <p:spPr>
          <a:xfrm>
            <a:off x="188850" y="357875"/>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Justificación</a:t>
            </a:r>
            <a:endParaRPr/>
          </a:p>
        </p:txBody>
      </p:sp>
      <p:cxnSp>
        <p:nvCxnSpPr>
          <p:cNvPr id="438" name="Google Shape;438;p25"/>
          <p:cNvCxnSpPr/>
          <p:nvPr/>
        </p:nvCxnSpPr>
        <p:spPr>
          <a:xfrm>
            <a:off x="0" y="964475"/>
            <a:ext cx="4448400" cy="0"/>
          </a:xfrm>
          <a:prstGeom prst="straightConnector1">
            <a:avLst/>
          </a:prstGeom>
          <a:noFill/>
          <a:ln cap="flat" cmpd="sng" w="9525">
            <a:solidFill>
              <a:srgbClr val="48FFD5"/>
            </a:solidFill>
            <a:prstDash val="solid"/>
            <a:round/>
            <a:headEnd len="med" w="med" type="none"/>
            <a:tailEnd len="med" w="med" type="none"/>
          </a:ln>
        </p:spPr>
      </p:cxnSp>
      <p:sp>
        <p:nvSpPr>
          <p:cNvPr id="439" name="Google Shape;439;p25"/>
          <p:cNvSpPr/>
          <p:nvPr/>
        </p:nvSpPr>
        <p:spPr>
          <a:xfrm rot="-2137402">
            <a:off x="8864024" y="-886853"/>
            <a:ext cx="256501" cy="2295258"/>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rot="-2137402">
            <a:off x="8656999" y="-536153"/>
            <a:ext cx="256501" cy="2295258"/>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rot="-2137402">
            <a:off x="8397175" y="-299477"/>
            <a:ext cx="256501" cy="2454355"/>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532925" y="4077625"/>
            <a:ext cx="1264200" cy="1065900"/>
          </a:xfrm>
          <a:prstGeom prst="donut">
            <a:avLst>
              <a:gd fmla="val 25000" name="adj"/>
            </a:avLst>
          </a:prstGeom>
          <a:solidFill>
            <a:srgbClr val="42FFB7"/>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rot="1911657">
            <a:off x="8355106" y="4292493"/>
            <a:ext cx="706438" cy="718681"/>
          </a:xfrm>
          <a:prstGeom prst="star5">
            <a:avLst>
              <a:gd fmla="val 19098" name="adj"/>
              <a:gd fmla="val 105146" name="hf"/>
              <a:gd fmla="val 110557" name="vf"/>
            </a:avLst>
          </a:prstGeom>
          <a:solidFill>
            <a:srgbClr val="42FFB7"/>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25"/>
          <p:cNvPicPr preferRelativeResize="0"/>
          <p:nvPr/>
        </p:nvPicPr>
        <p:blipFill>
          <a:blip r:embed="rId3">
            <a:alphaModFix/>
          </a:blip>
          <a:stretch>
            <a:fillRect/>
          </a:stretch>
        </p:blipFill>
        <p:spPr>
          <a:xfrm>
            <a:off x="5416050" y="2151700"/>
            <a:ext cx="3495451" cy="2326750"/>
          </a:xfrm>
          <a:prstGeom prst="rect">
            <a:avLst/>
          </a:prstGeom>
          <a:noFill/>
          <a:ln>
            <a:noFill/>
          </a:ln>
        </p:spPr>
      </p:pic>
      <p:sp>
        <p:nvSpPr>
          <p:cNvPr id="445" name="Google Shape;445;p25"/>
          <p:cNvSpPr txBox="1"/>
          <p:nvPr>
            <p:ph idx="1" type="subTitle"/>
          </p:nvPr>
        </p:nvSpPr>
        <p:spPr>
          <a:xfrm>
            <a:off x="341250" y="1207725"/>
            <a:ext cx="5074800" cy="25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Mediante la problematica de inseguridad presentada en la institución Misael Pastrana Borrero, se </a:t>
            </a:r>
            <a:r>
              <a:rPr lang="es" sz="1700"/>
              <a:t>decidió</a:t>
            </a:r>
            <a:r>
              <a:rPr lang="es" sz="1700"/>
              <a:t> implementar un sistema de información que permita tener un control, para esto se realizó una investigación la cual nos </a:t>
            </a:r>
            <a:r>
              <a:rPr lang="es" sz="1700"/>
              <a:t>arrojó</a:t>
            </a:r>
            <a:r>
              <a:rPr lang="es" sz="1700"/>
              <a:t> como resultado la falta de control y urgencia de la implementación de un sistema </a:t>
            </a:r>
            <a:r>
              <a:rPr lang="es" sz="1700"/>
              <a:t>más</a:t>
            </a:r>
            <a:r>
              <a:rPr lang="es" sz="1700"/>
              <a:t> efectivo y seguro.</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26"/>
          <p:cNvSpPr txBox="1"/>
          <p:nvPr>
            <p:ph type="ctrTitle"/>
          </p:nvPr>
        </p:nvSpPr>
        <p:spPr>
          <a:xfrm>
            <a:off x="326125" y="508300"/>
            <a:ext cx="4107000" cy="11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ALCANCE DEL PROYECTO </a:t>
            </a:r>
            <a:endParaRPr>
              <a:solidFill>
                <a:srgbClr val="FFFFFF"/>
              </a:solidFill>
            </a:endParaRPr>
          </a:p>
        </p:txBody>
      </p:sp>
      <p:cxnSp>
        <p:nvCxnSpPr>
          <p:cNvPr id="451" name="Google Shape;451;p26"/>
          <p:cNvCxnSpPr/>
          <p:nvPr/>
        </p:nvCxnSpPr>
        <p:spPr>
          <a:xfrm>
            <a:off x="0" y="1633900"/>
            <a:ext cx="4448400" cy="0"/>
          </a:xfrm>
          <a:prstGeom prst="straightConnector1">
            <a:avLst/>
          </a:prstGeom>
          <a:noFill/>
          <a:ln cap="flat" cmpd="sng" w="9525">
            <a:solidFill>
              <a:srgbClr val="48FFD5"/>
            </a:solidFill>
            <a:prstDash val="solid"/>
            <a:round/>
            <a:headEnd len="med" w="med" type="none"/>
            <a:tailEnd len="med" w="med" type="none"/>
          </a:ln>
        </p:spPr>
      </p:cxnSp>
      <p:sp>
        <p:nvSpPr>
          <p:cNvPr id="452" name="Google Shape;452;p26"/>
          <p:cNvSpPr/>
          <p:nvPr/>
        </p:nvSpPr>
        <p:spPr>
          <a:xfrm>
            <a:off x="341996" y="3085992"/>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445279" y="3248098"/>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784532" y="4917037"/>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780435" y="3149613"/>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640214" y="4537424"/>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714765" y="4640019"/>
            <a:ext cx="14" cy="30103"/>
          </a:xfrm>
          <a:custGeom>
            <a:rect b="b" l="l" r="r" t="t"/>
            <a:pathLst>
              <a:path extrusionOk="0" fill="none" h="2146" w="1">
                <a:moveTo>
                  <a:pt x="1" y="1"/>
                </a:moveTo>
                <a:lnTo>
                  <a:pt x="1" y="2146"/>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715452" y="4700218"/>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799585" y="4730310"/>
            <a:ext cx="409673" cy="14"/>
          </a:xfrm>
          <a:custGeom>
            <a:rect b="b" l="l" r="r" t="t"/>
            <a:pathLst>
              <a:path extrusionOk="0" fill="none" h="1" w="29205">
                <a:moveTo>
                  <a:pt x="0" y="0"/>
                </a:moveTo>
                <a:lnTo>
                  <a:pt x="29205"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1236663" y="4700218"/>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1266756" y="4337693"/>
            <a:ext cx="14" cy="307090"/>
          </a:xfrm>
          <a:custGeom>
            <a:rect b="b" l="l" r="r" t="t"/>
            <a:pathLst>
              <a:path extrusionOk="0" fill="none" h="21892" w="1">
                <a:moveTo>
                  <a:pt x="0" y="21892"/>
                </a:moveTo>
                <a:lnTo>
                  <a:pt x="0" y="1"/>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1266756" y="4280244"/>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1359095" y="4280244"/>
            <a:ext cx="341962" cy="14"/>
          </a:xfrm>
          <a:custGeom>
            <a:rect b="b" l="l" r="r" t="t"/>
            <a:pathLst>
              <a:path extrusionOk="0" fill="none" h="1" w="24378">
                <a:moveTo>
                  <a:pt x="0" y="0"/>
                </a:moveTo>
                <a:lnTo>
                  <a:pt x="24378" y="0"/>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1732551" y="4280244"/>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1761957" y="4363001"/>
            <a:ext cx="14" cy="292053"/>
          </a:xfrm>
          <a:custGeom>
            <a:rect b="b" l="l" r="r" t="t"/>
            <a:pathLst>
              <a:path extrusionOk="0" fill="none" h="20820" w="1">
                <a:moveTo>
                  <a:pt x="1" y="1"/>
                </a:moveTo>
                <a:lnTo>
                  <a:pt x="1" y="20819"/>
                </a:lnTo>
              </a:path>
            </a:pathLst>
          </a:custGeom>
          <a:solidFill>
            <a:srgbClr val="48FFD5"/>
          </a:solid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1761957" y="4681741"/>
            <a:ext cx="14" cy="30103"/>
          </a:xfrm>
          <a:custGeom>
            <a:rect b="b" l="l" r="r" t="t"/>
            <a:pathLst>
              <a:path extrusionOk="0" fill="none" h="2146" w="1">
                <a:moveTo>
                  <a:pt x="1" y="1"/>
                </a:moveTo>
                <a:lnTo>
                  <a:pt x="1"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61554" y="3333605"/>
            <a:ext cx="29430" cy="14"/>
          </a:xfrm>
          <a:custGeom>
            <a:rect b="b" l="l" r="r" t="t"/>
            <a:pathLst>
              <a:path extrusionOk="0" fill="none" h="1" w="2098">
                <a:moveTo>
                  <a:pt x="1" y="0"/>
                </a:moveTo>
                <a:lnTo>
                  <a:pt x="2097"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125162" y="3333605"/>
            <a:ext cx="50625" cy="14"/>
          </a:xfrm>
          <a:custGeom>
            <a:rect b="b" l="l" r="r" t="t"/>
            <a:pathLst>
              <a:path extrusionOk="0" fill="none" h="1" w="3609">
                <a:moveTo>
                  <a:pt x="1" y="0"/>
                </a:moveTo>
                <a:lnTo>
                  <a:pt x="3609"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192880" y="3333605"/>
            <a:ext cx="30103" cy="29416"/>
          </a:xfrm>
          <a:custGeom>
            <a:rect b="b" l="l" r="r" t="t"/>
            <a:pathLst>
              <a:path extrusionOk="0" fill="none" h="2097" w="2146">
                <a:moveTo>
                  <a:pt x="1" y="0"/>
                </a:moveTo>
                <a:lnTo>
                  <a:pt x="2146" y="0"/>
                </a:lnTo>
                <a:lnTo>
                  <a:pt x="2146" y="2097"/>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222300" y="3425257"/>
            <a:ext cx="14" cy="464394"/>
          </a:xfrm>
          <a:custGeom>
            <a:rect b="b" l="l" r="r" t="t"/>
            <a:pathLst>
              <a:path extrusionOk="0" fill="none" h="33106" w="1">
                <a:moveTo>
                  <a:pt x="0" y="0"/>
                </a:moveTo>
                <a:lnTo>
                  <a:pt x="0" y="33105"/>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222973" y="3921142"/>
            <a:ext cx="29430" cy="30117"/>
          </a:xfrm>
          <a:custGeom>
            <a:rect b="b" l="l" r="r" t="t"/>
            <a:pathLst>
              <a:path extrusionOk="0" fill="none" h="2147" w="2098">
                <a:moveTo>
                  <a:pt x="1" y="1"/>
                </a:moveTo>
                <a:lnTo>
                  <a:pt x="1" y="2146"/>
                </a:lnTo>
                <a:lnTo>
                  <a:pt x="2097"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311904" y="3951248"/>
            <a:ext cx="681189" cy="14"/>
          </a:xfrm>
          <a:custGeom>
            <a:rect b="b" l="l" r="r" t="t"/>
            <a:pathLst>
              <a:path extrusionOk="0" fill="none" h="1" w="48561">
                <a:moveTo>
                  <a:pt x="0" y="0"/>
                </a:moveTo>
                <a:lnTo>
                  <a:pt x="48560"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1022564" y="3951248"/>
            <a:ext cx="30103" cy="14"/>
          </a:xfrm>
          <a:custGeom>
            <a:rect b="b" l="l" r="r" t="t"/>
            <a:pathLst>
              <a:path extrusionOk="0" fill="none" h="1" w="2146">
                <a:moveTo>
                  <a:pt x="1" y="0"/>
                </a:moveTo>
                <a:lnTo>
                  <a:pt x="2146" y="0"/>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997256" y="3904054"/>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6" y="4895151"/>
            <a:ext cx="30103" cy="14"/>
          </a:xfrm>
          <a:custGeom>
            <a:rect b="b" l="l" r="r" t="t"/>
            <a:pathLst>
              <a:path extrusionOk="0" fill="none" h="1" w="2146">
                <a:moveTo>
                  <a:pt x="1" y="0"/>
                </a:moveTo>
                <a:lnTo>
                  <a:pt x="2146"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112858" y="4865733"/>
            <a:ext cx="30103" cy="30117"/>
          </a:xfrm>
          <a:custGeom>
            <a:rect b="b" l="l" r="r" t="t"/>
            <a:pathLst>
              <a:path extrusionOk="0" fill="none" h="2147" w="2146">
                <a:moveTo>
                  <a:pt x="0" y="2146"/>
                </a:moveTo>
                <a:lnTo>
                  <a:pt x="2146" y="2146"/>
                </a:lnTo>
                <a:lnTo>
                  <a:pt x="2146"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142951" y="4494327"/>
            <a:ext cx="14" cy="313935"/>
          </a:xfrm>
          <a:custGeom>
            <a:rect b="b" l="l" r="r" t="t"/>
            <a:pathLst>
              <a:path extrusionOk="0" fill="none" h="22380" w="1">
                <a:moveTo>
                  <a:pt x="1" y="22379"/>
                </a:moveTo>
                <a:lnTo>
                  <a:pt x="1"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142951" y="4435503"/>
            <a:ext cx="30103" cy="30117"/>
          </a:xfrm>
          <a:custGeom>
            <a:rect b="b" l="l" r="r" t="t"/>
            <a:pathLst>
              <a:path extrusionOk="0" fill="none" h="2147" w="2146">
                <a:moveTo>
                  <a:pt x="1" y="2146"/>
                </a:moveTo>
                <a:lnTo>
                  <a:pt x="1" y="1"/>
                </a:lnTo>
                <a:lnTo>
                  <a:pt x="2146"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229132" y="4435503"/>
            <a:ext cx="871318" cy="14"/>
          </a:xfrm>
          <a:custGeom>
            <a:rect b="b" l="l" r="r" t="t"/>
            <a:pathLst>
              <a:path extrusionOk="0" fill="none" h="1" w="62115">
                <a:moveTo>
                  <a:pt x="1" y="1"/>
                </a:moveTo>
                <a:lnTo>
                  <a:pt x="62115"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1128583" y="4435503"/>
            <a:ext cx="30103" cy="30117"/>
          </a:xfrm>
          <a:custGeom>
            <a:rect b="b" l="l" r="r" t="t"/>
            <a:pathLst>
              <a:path extrusionOk="0" fill="none" h="2147" w="2146">
                <a:moveTo>
                  <a:pt x="1" y="1"/>
                </a:moveTo>
                <a:lnTo>
                  <a:pt x="2146" y="1"/>
                </a:lnTo>
                <a:lnTo>
                  <a:pt x="2146"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1158675" y="4545631"/>
            <a:ext cx="14" cy="30103"/>
          </a:xfrm>
          <a:custGeom>
            <a:rect b="b" l="l" r="r" t="t"/>
            <a:pathLst>
              <a:path extrusionOk="0" fill="none" h="2146" w="1">
                <a:moveTo>
                  <a:pt x="1" y="0"/>
                </a:moveTo>
                <a:lnTo>
                  <a:pt x="1" y="2146"/>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1087547" y="4540160"/>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914498" y="4263830"/>
            <a:ext cx="14" cy="29416"/>
          </a:xfrm>
          <a:custGeom>
            <a:rect b="b" l="l" r="r" t="t"/>
            <a:pathLst>
              <a:path extrusionOk="0" fill="none" h="2097" w="1">
                <a:moveTo>
                  <a:pt x="0" y="2097"/>
                </a:moveTo>
                <a:lnTo>
                  <a:pt x="0" y="0"/>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914498" y="3804869"/>
            <a:ext cx="14" cy="404890"/>
          </a:xfrm>
          <a:custGeom>
            <a:rect b="b" l="l" r="r" t="t"/>
            <a:pathLst>
              <a:path extrusionOk="0" fill="none" h="28864" w="1">
                <a:moveTo>
                  <a:pt x="0" y="28864"/>
                </a:moveTo>
                <a:lnTo>
                  <a:pt x="0"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915185" y="3748093"/>
            <a:ext cx="29416" cy="30117"/>
          </a:xfrm>
          <a:custGeom>
            <a:rect b="b" l="l" r="r" t="t"/>
            <a:pathLst>
              <a:path extrusionOk="0" fill="none" h="2147" w="2097">
                <a:moveTo>
                  <a:pt x="0" y="2146"/>
                </a:moveTo>
                <a:lnTo>
                  <a:pt x="0" y="1"/>
                </a:lnTo>
                <a:lnTo>
                  <a:pt x="2097"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1003414" y="3748093"/>
            <a:ext cx="904830" cy="14"/>
          </a:xfrm>
          <a:custGeom>
            <a:rect b="b" l="l" r="r" t="t"/>
            <a:pathLst>
              <a:path extrusionOk="0" fill="none" h="1" w="64504">
                <a:moveTo>
                  <a:pt x="1" y="1"/>
                </a:moveTo>
                <a:lnTo>
                  <a:pt x="64504"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1937742" y="3718001"/>
            <a:ext cx="30117" cy="30103"/>
          </a:xfrm>
          <a:custGeom>
            <a:rect b="b" l="l" r="r" t="t"/>
            <a:pathLst>
              <a:path extrusionOk="0" fill="none" h="2146" w="2147">
                <a:moveTo>
                  <a:pt x="1" y="2146"/>
                </a:moveTo>
                <a:lnTo>
                  <a:pt x="2146" y="2146"/>
                </a:lnTo>
                <a:lnTo>
                  <a:pt x="2146"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1967848" y="3606512"/>
            <a:ext cx="14" cy="67037"/>
          </a:xfrm>
          <a:custGeom>
            <a:rect b="b" l="l" r="r" t="t"/>
            <a:pathLst>
              <a:path extrusionOk="0" fill="none" h="4779" w="1">
                <a:moveTo>
                  <a:pt x="0" y="4779"/>
                </a:moveTo>
                <a:lnTo>
                  <a:pt x="0" y="1"/>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1967848" y="3553847"/>
            <a:ext cx="14" cy="30103"/>
          </a:xfrm>
          <a:custGeom>
            <a:rect b="b" l="l" r="r" t="t"/>
            <a:pathLst>
              <a:path extrusionOk="0" fill="none" h="2146" w="1">
                <a:moveTo>
                  <a:pt x="0" y="2146"/>
                </a:moveTo>
                <a:lnTo>
                  <a:pt x="0"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861832" y="4263142"/>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1199724" y="2896529"/>
            <a:ext cx="14" cy="30103"/>
          </a:xfrm>
          <a:custGeom>
            <a:rect b="b" l="l" r="r" t="t"/>
            <a:pathLst>
              <a:path extrusionOk="0" fill="none" h="2146" w="1">
                <a:moveTo>
                  <a:pt x="0" y="1"/>
                </a:moveTo>
                <a:lnTo>
                  <a:pt x="0"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1199724" y="2984085"/>
            <a:ext cx="14" cy="547143"/>
          </a:xfrm>
          <a:custGeom>
            <a:rect b="b" l="l" r="r" t="t"/>
            <a:pathLst>
              <a:path extrusionOk="0" fill="none" h="39005" w="1">
                <a:moveTo>
                  <a:pt x="0" y="0"/>
                </a:moveTo>
                <a:lnTo>
                  <a:pt x="0" y="39004"/>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1170305" y="3560679"/>
            <a:ext cx="30103" cy="29430"/>
          </a:xfrm>
          <a:custGeom>
            <a:rect b="b" l="l" r="r" t="t"/>
            <a:pathLst>
              <a:path extrusionOk="0" fill="none" h="2098" w="2146">
                <a:moveTo>
                  <a:pt x="2146" y="1"/>
                </a:moveTo>
                <a:lnTo>
                  <a:pt x="2146" y="2097"/>
                </a:lnTo>
                <a:lnTo>
                  <a:pt x="1" y="2097"/>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684672" y="3590098"/>
            <a:ext cx="428147" cy="14"/>
          </a:xfrm>
          <a:custGeom>
            <a:rect b="b" l="l" r="r" t="t"/>
            <a:pathLst>
              <a:path extrusionOk="0" fill="none" h="1" w="30522">
                <a:moveTo>
                  <a:pt x="30521" y="0"/>
                </a:moveTo>
                <a:lnTo>
                  <a:pt x="1" y="0"/>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625848" y="3590098"/>
            <a:ext cx="30103" cy="30103"/>
          </a:xfrm>
          <a:custGeom>
            <a:rect b="b" l="l" r="r" t="t"/>
            <a:pathLst>
              <a:path extrusionOk="0" fill="none" h="2146" w="2146">
                <a:moveTo>
                  <a:pt x="2146" y="0"/>
                </a:moveTo>
                <a:lnTo>
                  <a:pt x="1" y="0"/>
                </a:lnTo>
                <a:lnTo>
                  <a:pt x="1" y="2146"/>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625848" y="3674918"/>
            <a:ext cx="14" cy="411034"/>
          </a:xfrm>
          <a:custGeom>
            <a:rect b="b" l="l" r="r" t="t"/>
            <a:pathLst>
              <a:path extrusionOk="0" fill="none" h="29302" w="1">
                <a:moveTo>
                  <a:pt x="1" y="0"/>
                </a:moveTo>
                <a:lnTo>
                  <a:pt x="1" y="29302"/>
                </a:lnTo>
              </a:path>
            </a:pathLst>
          </a:custGeom>
          <a:noFill/>
          <a:ln cap="rnd" cmpd="sng" w="3047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625848" y="4113354"/>
            <a:ext cx="14" cy="30103"/>
          </a:xfrm>
          <a:custGeom>
            <a:rect b="b" l="l" r="r" t="t"/>
            <a:pathLst>
              <a:path extrusionOk="0" fill="none" h="2146" w="1">
                <a:moveTo>
                  <a:pt x="1" y="0"/>
                </a:moveTo>
                <a:lnTo>
                  <a:pt x="1" y="2145"/>
                </a:lnTo>
              </a:path>
            </a:pathLst>
          </a:custGeom>
          <a:noFill/>
          <a:ln cap="rnd" cmpd="sng" w="30475">
            <a:solidFill>
              <a:srgbClr val="2E31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554720" y="4093517"/>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rgbClr val="48FFD5"/>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1815866" y="3204027"/>
            <a:ext cx="273879" cy="29196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26"/>
          <p:cNvGrpSpPr/>
          <p:nvPr/>
        </p:nvGrpSpPr>
        <p:grpSpPr>
          <a:xfrm>
            <a:off x="1635309" y="4761471"/>
            <a:ext cx="242934" cy="238836"/>
            <a:chOff x="1412450" y="1954475"/>
            <a:chExt cx="297750" cy="296175"/>
          </a:xfrm>
        </p:grpSpPr>
        <p:sp>
          <p:nvSpPr>
            <p:cNvPr id="501" name="Google Shape;501;p26"/>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26"/>
          <p:cNvGrpSpPr/>
          <p:nvPr/>
        </p:nvGrpSpPr>
        <p:grpSpPr>
          <a:xfrm>
            <a:off x="1033443" y="2488380"/>
            <a:ext cx="332587" cy="329040"/>
            <a:chOff x="581525" y="3254850"/>
            <a:chExt cx="297750" cy="294575"/>
          </a:xfrm>
        </p:grpSpPr>
        <p:sp>
          <p:nvSpPr>
            <p:cNvPr id="504" name="Google Shape;504;p2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7" name="Google Shape;507;p26"/>
          <p:cNvGraphicFramePr/>
          <p:nvPr/>
        </p:nvGraphicFramePr>
        <p:xfrm>
          <a:off x="2183775" y="1680700"/>
          <a:ext cx="3000000" cy="3000000"/>
        </p:xfrm>
        <a:graphic>
          <a:graphicData uri="http://schemas.openxmlformats.org/drawingml/2006/table">
            <a:tbl>
              <a:tblPr>
                <a:noFill/>
                <a:tableStyleId>{58AEA67D-9150-4A63-960C-FC43645E5A75}</a:tableStyleId>
              </a:tblPr>
              <a:tblGrid>
                <a:gridCol w="3347525"/>
                <a:gridCol w="3441550"/>
              </a:tblGrid>
              <a:tr h="1791525">
                <a:tc>
                  <a:txBody>
                    <a:bodyPr/>
                    <a:lstStyle/>
                    <a:p>
                      <a:pPr indent="0" lvl="0" marL="0" rtl="0" algn="l">
                        <a:spcBef>
                          <a:spcPts val="0"/>
                        </a:spcBef>
                        <a:spcAft>
                          <a:spcPts val="0"/>
                        </a:spcAft>
                        <a:buNone/>
                      </a:pPr>
                      <a:r>
                        <a:rPr lang="es">
                          <a:solidFill>
                            <a:srgbClr val="FFFFFF"/>
                          </a:solidFill>
                        </a:rPr>
                        <a:t>I</a:t>
                      </a:r>
                      <a:r>
                        <a:rPr lang="es">
                          <a:solidFill>
                            <a:srgbClr val="FFFFFF"/>
                          </a:solidFill>
                        </a:rPr>
                        <a:t>nicialmente será</a:t>
                      </a:r>
                      <a:r>
                        <a:rPr lang="es">
                          <a:solidFill>
                            <a:srgbClr val="FFFFFF"/>
                          </a:solidFill>
                        </a:rPr>
                        <a:t> ejecutado en el Colegio Misael Pastrana Borrero. Pero siempre proyectandonos a un futuro implementandolo a todas las </a:t>
                      </a:r>
                      <a:r>
                        <a:rPr lang="es">
                          <a:solidFill>
                            <a:srgbClr val="FFFFFF"/>
                          </a:solidFill>
                        </a:rPr>
                        <a:t>instituciones</a:t>
                      </a:r>
                      <a:r>
                        <a:rPr lang="es">
                          <a:solidFill>
                            <a:srgbClr val="FFFFFF"/>
                          </a:solidFill>
                        </a:rPr>
                        <a:t> o empresas </a:t>
                      </a:r>
                      <a:r>
                        <a:rPr lang="es">
                          <a:solidFill>
                            <a:schemeClr val="lt1"/>
                          </a:solidFill>
                        </a:rPr>
                        <a:t>que lo requieran.</a:t>
                      </a:r>
                      <a:endParaRPr>
                        <a:solidFill>
                          <a:srgbClr val="FFFFFF"/>
                        </a:solidFill>
                      </a:endParaRPr>
                    </a:p>
                  </a:txBody>
                  <a:tcPr marT="91425" marB="91425" marR="91425" marL="91425">
                    <a:solidFill>
                      <a:srgbClr val="0000FF"/>
                    </a:solidFill>
                  </a:tcPr>
                </a:tc>
                <a:tc>
                  <a:txBody>
                    <a:bodyPr/>
                    <a:lstStyle/>
                    <a:p>
                      <a:pPr indent="0" lvl="0" marL="0" rtl="0" algn="l">
                        <a:spcBef>
                          <a:spcPts val="0"/>
                        </a:spcBef>
                        <a:spcAft>
                          <a:spcPts val="0"/>
                        </a:spcAft>
                        <a:buNone/>
                      </a:pPr>
                      <a:r>
                        <a:rPr lang="es">
                          <a:solidFill>
                            <a:srgbClr val="FFFFFF"/>
                          </a:solidFill>
                        </a:rPr>
                        <a:t>Nuestro tiempo </a:t>
                      </a:r>
                      <a:r>
                        <a:rPr lang="es">
                          <a:solidFill>
                            <a:srgbClr val="FFFFFF"/>
                          </a:solidFill>
                        </a:rPr>
                        <a:t>límite</a:t>
                      </a:r>
                      <a:r>
                        <a:rPr lang="es">
                          <a:solidFill>
                            <a:srgbClr val="FFFFFF"/>
                          </a:solidFill>
                        </a:rPr>
                        <a:t> </a:t>
                      </a:r>
                      <a:r>
                        <a:rPr lang="es">
                          <a:solidFill>
                            <a:srgbClr val="FFFFFF"/>
                          </a:solidFill>
                        </a:rPr>
                        <a:t>consiste</a:t>
                      </a:r>
                      <a:r>
                        <a:rPr lang="es">
                          <a:solidFill>
                            <a:srgbClr val="FFFFFF"/>
                          </a:solidFill>
                        </a:rPr>
                        <a:t> en año y medio, en el cual desarrollaremos el sistema para asegurar su correcto funcionamiento.</a:t>
                      </a:r>
                      <a:endParaRPr>
                        <a:solidFill>
                          <a:srgbClr val="FFFFFF"/>
                        </a:solidFill>
                      </a:endParaRPr>
                    </a:p>
                  </a:txBody>
                  <a:tcPr marT="91425" marB="91425" marR="91425" marL="91425">
                    <a:solidFill>
                      <a:srgbClr val="FF00FF"/>
                    </a:solidFill>
                  </a:tcPr>
                </a:tc>
              </a:tr>
              <a:tr h="1528075">
                <a:tc>
                  <a:txBody>
                    <a:bodyPr/>
                    <a:lstStyle/>
                    <a:p>
                      <a:pPr indent="0" lvl="0" marL="0" rtl="0" algn="l">
                        <a:spcBef>
                          <a:spcPts val="0"/>
                        </a:spcBef>
                        <a:spcAft>
                          <a:spcPts val="0"/>
                        </a:spcAft>
                        <a:buNone/>
                      </a:pPr>
                      <a:r>
                        <a:rPr lang="es">
                          <a:solidFill>
                            <a:srgbClr val="FFFFFF"/>
                          </a:solidFill>
                        </a:rPr>
                        <a:t>El sistema de </a:t>
                      </a:r>
                      <a:r>
                        <a:rPr lang="es">
                          <a:solidFill>
                            <a:srgbClr val="FFFFFF"/>
                          </a:solidFill>
                        </a:rPr>
                        <a:t>información</a:t>
                      </a:r>
                      <a:r>
                        <a:rPr lang="es">
                          <a:solidFill>
                            <a:srgbClr val="FFFFFF"/>
                          </a:solidFill>
                        </a:rPr>
                        <a:t> se levantara </a:t>
                      </a:r>
                      <a:r>
                        <a:rPr lang="es">
                          <a:solidFill>
                            <a:srgbClr val="FFFFFF"/>
                          </a:solidFill>
                        </a:rPr>
                        <a:t>a través</a:t>
                      </a:r>
                      <a:r>
                        <a:rPr lang="es">
                          <a:solidFill>
                            <a:srgbClr val="FFFFFF"/>
                          </a:solidFill>
                        </a:rPr>
                        <a:t> de encuestas realizadas a los principales roles de la institución como lo son: E</a:t>
                      </a:r>
                      <a:r>
                        <a:rPr lang="es">
                          <a:solidFill>
                            <a:srgbClr val="FFFFFF"/>
                          </a:solidFill>
                        </a:rPr>
                        <a:t>studiantes</a:t>
                      </a:r>
                      <a:r>
                        <a:rPr lang="es">
                          <a:solidFill>
                            <a:srgbClr val="FFFFFF"/>
                          </a:solidFill>
                        </a:rPr>
                        <a:t>, rector-coordinadores y </a:t>
                      </a:r>
                      <a:r>
                        <a:rPr lang="es">
                          <a:solidFill>
                            <a:srgbClr val="FFFFFF"/>
                          </a:solidFill>
                        </a:rPr>
                        <a:t>docentes. </a:t>
                      </a:r>
                      <a:endParaRPr>
                        <a:solidFill>
                          <a:srgbClr val="FFFFFF"/>
                        </a:solidFill>
                      </a:endParaRPr>
                    </a:p>
                  </a:txBody>
                  <a:tcPr marT="91425" marB="91425" marR="91425" marL="91425">
                    <a:solidFill>
                      <a:srgbClr val="741B47"/>
                    </a:solidFill>
                  </a:tcPr>
                </a:tc>
                <a:tc>
                  <a:txBody>
                    <a:bodyPr/>
                    <a:lstStyle/>
                    <a:p>
                      <a:pPr indent="0" lvl="0" marL="0" rtl="0" algn="l">
                        <a:spcBef>
                          <a:spcPts val="0"/>
                        </a:spcBef>
                        <a:spcAft>
                          <a:spcPts val="0"/>
                        </a:spcAft>
                        <a:buNone/>
                      </a:pPr>
                      <a:r>
                        <a:rPr lang="es">
                          <a:solidFill>
                            <a:srgbClr val="FFFFFF"/>
                          </a:solidFill>
                        </a:rPr>
                        <a:t>Nos proyectamos a que nuestro sistema de información (Software) Pueda ser mejorado, lo cual </a:t>
                      </a:r>
                      <a:r>
                        <a:rPr lang="es">
                          <a:solidFill>
                            <a:srgbClr val="FFFFFF"/>
                          </a:solidFill>
                        </a:rPr>
                        <a:t>permitirá</a:t>
                      </a:r>
                      <a:r>
                        <a:rPr lang="es">
                          <a:solidFill>
                            <a:srgbClr val="FFFFFF"/>
                          </a:solidFill>
                        </a:rPr>
                        <a:t> mayor facilidad en la implementación de este en otras instituciones.</a:t>
                      </a:r>
                      <a:endParaRPr/>
                    </a:p>
                  </a:txBody>
                  <a:tcPr marT="91425" marB="91425" marR="91425" marL="91425">
                    <a:solidFill>
                      <a:srgbClr val="FF9900"/>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